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5"/>
    <p:sldMasterId id="214748367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5143500" cx="9144000"/>
  <p:notesSz cx="6858000" cy="9144000"/>
  <p:embeddedFontLst>
    <p:embeddedFont>
      <p:font typeface="Poppins"/>
      <p:regular r:id="rId18"/>
      <p:bold r:id="rId19"/>
      <p:italic r:id="rId20"/>
      <p:boldItalic r:id="rId21"/>
    </p:embeddedFont>
    <p:embeddedFont>
      <p:font typeface="Poppins Thin"/>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92">
          <p15:clr>
            <a:srgbClr val="747775"/>
          </p15:clr>
        </p15:guide>
        <p15:guide id="2" pos="494">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B62BC24-9A4B-40AC-BF25-82038FBF43DD}">
  <a:tblStyle styleId="{2B62BC24-9A4B-40AC-BF25-82038FBF43D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792" orient="horz"/>
        <p:guide pos="49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italic.fntdata"/><Relationship Id="rId22" Type="http://schemas.openxmlformats.org/officeDocument/2006/relationships/font" Target="fonts/PoppinsThin-regular.fntdata"/><Relationship Id="rId21" Type="http://schemas.openxmlformats.org/officeDocument/2006/relationships/font" Target="fonts/Poppins-boldItalic.fntdata"/><Relationship Id="rId24" Type="http://schemas.openxmlformats.org/officeDocument/2006/relationships/font" Target="fonts/PoppinsThin-italic.fntdata"/><Relationship Id="rId23" Type="http://schemas.openxmlformats.org/officeDocument/2006/relationships/font" Target="fonts/PoppinsThin-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5" Type="http://schemas.openxmlformats.org/officeDocument/2006/relationships/font" Target="fonts/PoppinsThin-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Poppins-bold.fntdata"/><Relationship Id="rId18" Type="http://schemas.openxmlformats.org/officeDocument/2006/relationships/font" Target="fonts/Poppins-regular.fntdata"/></Relationships>
</file>

<file path=ppt/media/image1.jpg>
</file>

<file path=ppt/media/image10.png>
</file>

<file path=ppt/media/image12.jpg>
</file>

<file path=ppt/media/image2.png>
</file>

<file path=ppt/media/image3.gif>
</file>

<file path=ppt/media/image4.gif>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6e58aa2413_2_88: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36e58aa2413_2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6e58aa2413_2_24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g36e58aa2413_2_2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6e58aa2413_2_10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g36e58aa2413_2_1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6e58aa2413_2_11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36e58aa2413_2_1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6e58aa2413_2_14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36e58aa2413_2_1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6e58aa2413_2_20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g36e58aa2413_2_2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8aefeb77c2_0_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g38aefeb77c2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8aefeb77c2_0_9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g38aefeb77c2_0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8aefeb77c2_0_3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38aefeb77c2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6e58aa2413_2_2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2" name="Google Shape;332;g36e58aa2413_2_2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lank">
  <p:cSld name="2_Blank">
    <p:spTree>
      <p:nvGrpSpPr>
        <p:cNvPr id="56" name="Shape 56"/>
        <p:cNvGrpSpPr/>
        <p:nvPr/>
      </p:nvGrpSpPr>
      <p:grpSpPr>
        <a:xfrm>
          <a:off x="0" y="0"/>
          <a:ext cx="0" cy="0"/>
          <a:chOff x="0" y="0"/>
          <a:chExt cx="0" cy="0"/>
        </a:xfrm>
      </p:grpSpPr>
      <p:sp>
        <p:nvSpPr>
          <p:cNvPr id="57" name="Google Shape;57;p14"/>
          <p:cNvSpPr/>
          <p:nvPr>
            <p:ph idx="2" type="pic"/>
          </p:nvPr>
        </p:nvSpPr>
        <p:spPr>
          <a:xfrm>
            <a:off x="4063615" y="2542204"/>
            <a:ext cx="4288619" cy="2601297"/>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1_Title and body">
    <p:spTree>
      <p:nvGrpSpPr>
        <p:cNvPr id="58" name="Shape 58"/>
        <p:cNvGrpSpPr/>
        <p:nvPr/>
      </p:nvGrpSpPr>
      <p:grpSpPr>
        <a:xfrm>
          <a:off x="0" y="0"/>
          <a:ext cx="0" cy="0"/>
          <a:chOff x="0" y="0"/>
          <a:chExt cx="0" cy="0"/>
        </a:xfrm>
      </p:grpSpPr>
      <p:sp>
        <p:nvSpPr>
          <p:cNvPr id="59" name="Google Shape;59;p15"/>
          <p:cNvSpPr/>
          <p:nvPr>
            <p:ph idx="2" type="pic"/>
          </p:nvPr>
        </p:nvSpPr>
        <p:spPr>
          <a:xfrm>
            <a:off x="791766" y="1134961"/>
            <a:ext cx="2566533" cy="3181544"/>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p:cSld name="1_Blank">
    <p:spTree>
      <p:nvGrpSpPr>
        <p:cNvPr id="60" name="Shape 60"/>
        <p:cNvGrpSpPr/>
        <p:nvPr/>
      </p:nvGrpSpPr>
      <p:grpSpPr>
        <a:xfrm>
          <a:off x="0" y="0"/>
          <a:ext cx="0" cy="0"/>
          <a:chOff x="0" y="0"/>
          <a:chExt cx="0" cy="0"/>
        </a:xfrm>
      </p:grpSpPr>
      <p:sp>
        <p:nvSpPr>
          <p:cNvPr id="61" name="Google Shape;61;p16"/>
          <p:cNvSpPr/>
          <p:nvPr>
            <p:ph idx="2" type="pic"/>
          </p:nvPr>
        </p:nvSpPr>
        <p:spPr>
          <a:xfrm>
            <a:off x="791766" y="2984405"/>
            <a:ext cx="3780234" cy="1410429"/>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62" name="Shape 62"/>
        <p:cNvGrpSpPr/>
        <p:nvPr/>
      </p:nvGrpSpPr>
      <p:grpSpPr>
        <a:xfrm>
          <a:off x="0" y="0"/>
          <a:ext cx="0" cy="0"/>
          <a:chOff x="0" y="0"/>
          <a:chExt cx="0" cy="0"/>
        </a:xfrm>
      </p:grpSpPr>
      <p:sp>
        <p:nvSpPr>
          <p:cNvPr id="63" name="Google Shape;63;p17"/>
          <p:cNvSpPr/>
          <p:nvPr>
            <p:ph idx="2" type="pic"/>
          </p:nvPr>
        </p:nvSpPr>
        <p:spPr>
          <a:xfrm>
            <a:off x="1840230" y="1119575"/>
            <a:ext cx="2063871" cy="2542360"/>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1_Title and body 2">
    <p:spTree>
      <p:nvGrpSpPr>
        <p:cNvPr id="64" name="Shape 64"/>
        <p:cNvGrpSpPr/>
        <p:nvPr/>
      </p:nvGrpSpPr>
      <p:grpSpPr>
        <a:xfrm>
          <a:off x="0" y="0"/>
          <a:ext cx="0" cy="0"/>
          <a:chOff x="0" y="0"/>
          <a:chExt cx="0" cy="0"/>
        </a:xfrm>
      </p:grpSpPr>
      <p:sp>
        <p:nvSpPr>
          <p:cNvPr id="65" name="Google Shape;65;p18"/>
          <p:cNvSpPr/>
          <p:nvPr>
            <p:ph idx="2" type="pic"/>
          </p:nvPr>
        </p:nvSpPr>
        <p:spPr>
          <a:xfrm>
            <a:off x="2240420" y="3195095"/>
            <a:ext cx="2921133" cy="1948406"/>
          </a:xfrm>
          <a:prstGeom prst="rect">
            <a:avLst/>
          </a:prstGeom>
          <a:noFill/>
          <a:ln>
            <a:noFill/>
          </a:ln>
        </p:spPr>
      </p:sp>
      <p:sp>
        <p:nvSpPr>
          <p:cNvPr id="66" name="Google Shape;66;p18"/>
          <p:cNvSpPr/>
          <p:nvPr>
            <p:ph idx="3" type="pic"/>
          </p:nvPr>
        </p:nvSpPr>
        <p:spPr>
          <a:xfrm>
            <a:off x="5227852" y="3195095"/>
            <a:ext cx="3124383" cy="1948406"/>
          </a:xfrm>
          <a:prstGeom prst="rect">
            <a:avLst/>
          </a:prstGeom>
          <a:noFill/>
          <a:ln>
            <a:noFill/>
          </a:ln>
        </p:spPr>
      </p:sp>
      <p:sp>
        <p:nvSpPr>
          <p:cNvPr id="67" name="Google Shape;67;p18"/>
          <p:cNvSpPr/>
          <p:nvPr>
            <p:ph idx="4" type="pic"/>
          </p:nvPr>
        </p:nvSpPr>
        <p:spPr>
          <a:xfrm>
            <a:off x="5803977" y="1494476"/>
            <a:ext cx="2548258" cy="1634395"/>
          </a:xfrm>
          <a:prstGeom prst="rect">
            <a:avLst/>
          </a:prstGeom>
          <a:noFill/>
          <a:ln>
            <a:noFill/>
          </a:ln>
        </p:spPr>
      </p:sp>
      <p:sp>
        <p:nvSpPr>
          <p:cNvPr id="68" name="Google Shape;68;p18"/>
          <p:cNvSpPr/>
          <p:nvPr>
            <p:ph idx="5" type="pic"/>
          </p:nvPr>
        </p:nvSpPr>
        <p:spPr>
          <a:xfrm>
            <a:off x="3826400" y="921896"/>
            <a:ext cx="1910031" cy="2206975"/>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69" name="Shape 69"/>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0" name="Shape 70"/>
        <p:cNvGrpSpPr/>
        <p:nvPr/>
      </p:nvGrpSpPr>
      <p:grpSpPr>
        <a:xfrm>
          <a:off x="0" y="0"/>
          <a:ext cx="0" cy="0"/>
          <a:chOff x="0" y="0"/>
          <a:chExt cx="0" cy="0"/>
        </a:xfrm>
      </p:grpSpPr>
      <p:sp>
        <p:nvSpPr>
          <p:cNvPr id="71" name="Google Shape;71;p20"/>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Poppins Thin"/>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2" name="Google Shape;72;p20"/>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73" name="Google Shape;73;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4" name="Google Shape;74;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5" name="Google Shape;75;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6" name="Shape 76"/>
        <p:cNvGrpSpPr/>
        <p:nvPr/>
      </p:nvGrpSpPr>
      <p:grpSpPr>
        <a:xfrm>
          <a:off x="0" y="0"/>
          <a:ext cx="0" cy="0"/>
          <a:chOff x="0" y="0"/>
          <a:chExt cx="0" cy="0"/>
        </a:xfrm>
      </p:grpSpPr>
      <p:sp>
        <p:nvSpPr>
          <p:cNvPr id="77" name="Google Shape;77;p21"/>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8" name="Google Shape;78;p21"/>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9" name="Google Shape;79;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2" name="Shape 82"/>
        <p:cNvGrpSpPr/>
        <p:nvPr/>
      </p:nvGrpSpPr>
      <p:grpSpPr>
        <a:xfrm>
          <a:off x="0" y="0"/>
          <a:ext cx="0" cy="0"/>
          <a:chOff x="0" y="0"/>
          <a:chExt cx="0" cy="0"/>
        </a:xfrm>
      </p:grpSpPr>
      <p:sp>
        <p:nvSpPr>
          <p:cNvPr id="83" name="Google Shape;83;p22"/>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Poppins Thin"/>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4" name="Google Shape;84;p22"/>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85" name="Google Shape;85;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 name="Google Shape;87;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8" name="Shape 88"/>
        <p:cNvGrpSpPr/>
        <p:nvPr/>
      </p:nvGrpSpPr>
      <p:grpSpPr>
        <a:xfrm>
          <a:off x="0" y="0"/>
          <a:ext cx="0" cy="0"/>
          <a:chOff x="0" y="0"/>
          <a:chExt cx="0" cy="0"/>
        </a:xfrm>
      </p:grpSpPr>
      <p:sp>
        <p:nvSpPr>
          <p:cNvPr id="89" name="Google Shape;89;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0" name="Google Shape;90;p23"/>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1" name="Google Shape;91;p23"/>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2" name="Google Shape;92;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5" name="Shape 95"/>
        <p:cNvGrpSpPr/>
        <p:nvPr/>
      </p:nvGrpSpPr>
      <p:grpSpPr>
        <a:xfrm>
          <a:off x="0" y="0"/>
          <a:ext cx="0" cy="0"/>
          <a:chOff x="0" y="0"/>
          <a:chExt cx="0" cy="0"/>
        </a:xfrm>
      </p:grpSpPr>
      <p:sp>
        <p:nvSpPr>
          <p:cNvPr id="96" name="Google Shape;96;p24"/>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7" name="Google Shape;97;p24"/>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98" name="Google Shape;98;p24"/>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9" name="Google Shape;99;p24"/>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0" name="Google Shape;100;p24"/>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2" name="Google Shape;102;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3" name="Google Shape;103;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4" name="Shape 104"/>
        <p:cNvGrpSpPr/>
        <p:nvPr/>
      </p:nvGrpSpPr>
      <p:grpSpPr>
        <a:xfrm>
          <a:off x="0" y="0"/>
          <a:ext cx="0" cy="0"/>
          <a:chOff x="0" y="0"/>
          <a:chExt cx="0" cy="0"/>
        </a:xfrm>
      </p:grpSpPr>
      <p:sp>
        <p:nvSpPr>
          <p:cNvPr id="105" name="Google Shape;105;p2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6" name="Google Shape;106;p2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7" name="Google Shape;107;p2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8" name="Google Shape;108;p2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9" name="Shape 109"/>
        <p:cNvGrpSpPr/>
        <p:nvPr/>
      </p:nvGrpSpPr>
      <p:grpSpPr>
        <a:xfrm>
          <a:off x="0" y="0"/>
          <a:ext cx="0" cy="0"/>
          <a:chOff x="0" y="0"/>
          <a:chExt cx="0" cy="0"/>
        </a:xfrm>
      </p:grpSpPr>
      <p:sp>
        <p:nvSpPr>
          <p:cNvPr id="110" name="Google Shape;110;p26"/>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Poppins Thin"/>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1" name="Google Shape;111;p26"/>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12" name="Google Shape;112;p26"/>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3" name="Google Shape;113;p2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4" name="Google Shape;114;p2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5" name="Google Shape;115;p2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6" name="Shape 116"/>
        <p:cNvGrpSpPr/>
        <p:nvPr/>
      </p:nvGrpSpPr>
      <p:grpSpPr>
        <a:xfrm>
          <a:off x="0" y="0"/>
          <a:ext cx="0" cy="0"/>
          <a:chOff x="0" y="0"/>
          <a:chExt cx="0" cy="0"/>
        </a:xfrm>
      </p:grpSpPr>
      <p:sp>
        <p:nvSpPr>
          <p:cNvPr id="117" name="Google Shape;117;p27"/>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Poppins Thin"/>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8" name="Google Shape;118;p27"/>
          <p:cNvSpPr/>
          <p:nvPr>
            <p:ph idx="2" type="pic"/>
          </p:nvPr>
        </p:nvSpPr>
        <p:spPr>
          <a:xfrm>
            <a:off x="3887391" y="740569"/>
            <a:ext cx="4629150" cy="3655219"/>
          </a:xfrm>
          <a:prstGeom prst="rect">
            <a:avLst/>
          </a:prstGeom>
          <a:noFill/>
          <a:ln>
            <a:noFill/>
          </a:ln>
        </p:spPr>
      </p:sp>
      <p:sp>
        <p:nvSpPr>
          <p:cNvPr id="119" name="Google Shape;119;p27"/>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20" name="Google Shape;120;p2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2" name="Google Shape;122;p2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3" name="Shape 123"/>
        <p:cNvGrpSpPr/>
        <p:nvPr/>
      </p:nvGrpSpPr>
      <p:grpSpPr>
        <a:xfrm>
          <a:off x="0" y="0"/>
          <a:ext cx="0" cy="0"/>
          <a:chOff x="0" y="0"/>
          <a:chExt cx="0" cy="0"/>
        </a:xfrm>
      </p:grpSpPr>
      <p:sp>
        <p:nvSpPr>
          <p:cNvPr id="124" name="Google Shape;124;p2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5" name="Google Shape;125;p28"/>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6" name="Google Shape;126;p2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7" name="Google Shape;127;p2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8" name="Google Shape;128;p2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9" name="Shape 129"/>
        <p:cNvGrpSpPr/>
        <p:nvPr/>
      </p:nvGrpSpPr>
      <p:grpSpPr>
        <a:xfrm>
          <a:off x="0" y="0"/>
          <a:ext cx="0" cy="0"/>
          <a:chOff x="0" y="0"/>
          <a:chExt cx="0" cy="0"/>
        </a:xfrm>
      </p:grpSpPr>
      <p:sp>
        <p:nvSpPr>
          <p:cNvPr id="130" name="Google Shape;130;p29"/>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1" name="Google Shape;131;p29"/>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2" name="Google Shape;132;p2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3" name="Google Shape;133;p2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4" name="Google Shape;134;p2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135" name="Shape 135"/>
        <p:cNvGrpSpPr/>
        <p:nvPr/>
      </p:nvGrpSpPr>
      <p:grpSpPr>
        <a:xfrm>
          <a:off x="0" y="0"/>
          <a:ext cx="0" cy="0"/>
          <a:chOff x="0" y="0"/>
          <a:chExt cx="0" cy="0"/>
        </a:xfrm>
      </p:grpSpPr>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36" name="Shape 136"/>
        <p:cNvGrpSpPr/>
        <p:nvPr/>
      </p:nvGrpSpPr>
      <p:grpSpPr>
        <a:xfrm>
          <a:off x="0" y="0"/>
          <a:ext cx="0" cy="0"/>
          <a:chOff x="0" y="0"/>
          <a:chExt cx="0" cy="0"/>
        </a:xfrm>
      </p:grpSpPr>
      <p:sp>
        <p:nvSpPr>
          <p:cNvPr id="137" name="Google Shape;137;p31"/>
          <p:cNvSpPr/>
          <p:nvPr>
            <p:ph idx="2" type="pic"/>
          </p:nvPr>
        </p:nvSpPr>
        <p:spPr>
          <a:xfrm>
            <a:off x="7064021" y="849521"/>
            <a:ext cx="972772" cy="1124276"/>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theme" Target="../theme/theme2.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5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Poppins Thin"/>
              <a:buNone/>
              <a:defRPr b="0" i="0" sz="3300" u="none" cap="none" strike="noStrike">
                <a:solidFill>
                  <a:schemeClr val="dk1"/>
                </a:solidFill>
                <a:latin typeface="Poppins Thin"/>
                <a:ea typeface="Poppins Thin"/>
                <a:cs typeface="Poppins Thin"/>
                <a:sym typeface="Poppins Thin"/>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Poppins"/>
                <a:ea typeface="Poppins"/>
                <a:cs typeface="Poppins"/>
                <a:sym typeface="Poppins"/>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Poppins"/>
                <a:ea typeface="Poppins"/>
                <a:cs typeface="Poppins"/>
                <a:sym typeface="Poppins"/>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Poppins"/>
                <a:ea typeface="Poppins"/>
                <a:cs typeface="Poppins"/>
                <a:sym typeface="Poppins"/>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Poppins"/>
                <a:ea typeface="Poppins"/>
                <a:cs typeface="Poppins"/>
                <a:sym typeface="Poppins"/>
              </a:defRPr>
            </a:lvl1pPr>
            <a:lvl2pPr indent="0" lvl="1" marL="0" marR="0" rtl="0" algn="r">
              <a:spcBef>
                <a:spcPts val="0"/>
              </a:spcBef>
              <a:buNone/>
              <a:defRPr b="0" i="0" sz="900" u="none" cap="none" strike="noStrike">
                <a:solidFill>
                  <a:srgbClr val="888888"/>
                </a:solidFill>
                <a:latin typeface="Poppins"/>
                <a:ea typeface="Poppins"/>
                <a:cs typeface="Poppins"/>
                <a:sym typeface="Poppins"/>
              </a:defRPr>
            </a:lvl2pPr>
            <a:lvl3pPr indent="0" lvl="2" marL="0" marR="0" rtl="0" algn="r">
              <a:spcBef>
                <a:spcPts val="0"/>
              </a:spcBef>
              <a:buNone/>
              <a:defRPr b="0" i="0" sz="900" u="none" cap="none" strike="noStrike">
                <a:solidFill>
                  <a:srgbClr val="888888"/>
                </a:solidFill>
                <a:latin typeface="Poppins"/>
                <a:ea typeface="Poppins"/>
                <a:cs typeface="Poppins"/>
                <a:sym typeface="Poppins"/>
              </a:defRPr>
            </a:lvl3pPr>
            <a:lvl4pPr indent="0" lvl="3" marL="0" marR="0" rtl="0" algn="r">
              <a:spcBef>
                <a:spcPts val="0"/>
              </a:spcBef>
              <a:buNone/>
              <a:defRPr b="0" i="0" sz="900" u="none" cap="none" strike="noStrike">
                <a:solidFill>
                  <a:srgbClr val="888888"/>
                </a:solidFill>
                <a:latin typeface="Poppins"/>
                <a:ea typeface="Poppins"/>
                <a:cs typeface="Poppins"/>
                <a:sym typeface="Poppins"/>
              </a:defRPr>
            </a:lvl4pPr>
            <a:lvl5pPr indent="0" lvl="4" marL="0" marR="0" rtl="0" algn="r">
              <a:spcBef>
                <a:spcPts val="0"/>
              </a:spcBef>
              <a:buNone/>
              <a:defRPr b="0" i="0" sz="900" u="none" cap="none" strike="noStrike">
                <a:solidFill>
                  <a:srgbClr val="888888"/>
                </a:solidFill>
                <a:latin typeface="Poppins"/>
                <a:ea typeface="Poppins"/>
                <a:cs typeface="Poppins"/>
                <a:sym typeface="Poppins"/>
              </a:defRPr>
            </a:lvl5pPr>
            <a:lvl6pPr indent="0" lvl="5" marL="0" marR="0" rtl="0" algn="r">
              <a:spcBef>
                <a:spcPts val="0"/>
              </a:spcBef>
              <a:buNone/>
              <a:defRPr b="0" i="0" sz="900" u="none" cap="none" strike="noStrike">
                <a:solidFill>
                  <a:srgbClr val="888888"/>
                </a:solidFill>
                <a:latin typeface="Poppins"/>
                <a:ea typeface="Poppins"/>
                <a:cs typeface="Poppins"/>
                <a:sym typeface="Poppins"/>
              </a:defRPr>
            </a:lvl6pPr>
            <a:lvl7pPr indent="0" lvl="6" marL="0" marR="0" rtl="0" algn="r">
              <a:spcBef>
                <a:spcPts val="0"/>
              </a:spcBef>
              <a:buNone/>
              <a:defRPr b="0" i="0" sz="900" u="none" cap="none" strike="noStrike">
                <a:solidFill>
                  <a:srgbClr val="888888"/>
                </a:solidFill>
                <a:latin typeface="Poppins"/>
                <a:ea typeface="Poppins"/>
                <a:cs typeface="Poppins"/>
                <a:sym typeface="Poppins"/>
              </a:defRPr>
            </a:lvl7pPr>
            <a:lvl8pPr indent="0" lvl="7" marL="0" marR="0" rtl="0" algn="r">
              <a:spcBef>
                <a:spcPts val="0"/>
              </a:spcBef>
              <a:buNone/>
              <a:defRPr b="0" i="0" sz="900" u="none" cap="none" strike="noStrike">
                <a:solidFill>
                  <a:srgbClr val="888888"/>
                </a:solidFill>
                <a:latin typeface="Poppins"/>
                <a:ea typeface="Poppins"/>
                <a:cs typeface="Poppins"/>
                <a:sym typeface="Poppins"/>
              </a:defRPr>
            </a:lvl8pPr>
            <a:lvl9pPr indent="0" lvl="8" marL="0" marR="0" rtl="0" algn="r">
              <a:spcBef>
                <a:spcPts val="0"/>
              </a:spcBef>
              <a:buNone/>
              <a:defRPr b="0" i="0" sz="900" u="none" cap="none" strike="noStrike">
                <a:solidFill>
                  <a:srgbClr val="888888"/>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Lst>
  <mc:AlternateContent>
    <mc:Choice Requires="p14">
      <p:transition spd="slow" p14:dur="15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5.gif"/><Relationship Id="rId4" Type="http://schemas.openxmlformats.org/officeDocument/2006/relationships/image" Target="../media/image4.gif"/><Relationship Id="rId5" Type="http://schemas.openxmlformats.org/officeDocument/2006/relationships/image" Target="../media/image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hyperlink" Target="https://github.com/alexolongoria/alexolongoria.projects" TargetMode="External"/><Relationship Id="rId4" Type="http://schemas.openxmlformats.org/officeDocument/2006/relationships/hyperlink" Target="https://github.com/alexolongoria/alexolongoria.projects/blob/main/Content%20Projects/2023_GT_DEI_Annual_Report.pdf" TargetMode="External"/><Relationship Id="rId5" Type="http://schemas.openxmlformats.org/officeDocument/2006/relationships/image" Target="../media/image9.png"/><Relationship Id="rId6" Type="http://schemas.openxmlformats.org/officeDocument/2006/relationships/image" Target="../media/image7.png"/><Relationship Id="rId7" Type="http://schemas.openxmlformats.org/officeDocument/2006/relationships/image" Target="../media/image6.png"/><Relationship Id="rId8"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1" name="Shape 141"/>
        <p:cNvGrpSpPr/>
        <p:nvPr/>
      </p:nvGrpSpPr>
      <p:grpSpPr>
        <a:xfrm>
          <a:off x="0" y="0"/>
          <a:ext cx="0" cy="0"/>
          <a:chOff x="0" y="0"/>
          <a:chExt cx="0" cy="0"/>
        </a:xfrm>
      </p:grpSpPr>
      <p:sp>
        <p:nvSpPr>
          <p:cNvPr id="142" name="Google Shape;142;p32"/>
          <p:cNvSpPr/>
          <p:nvPr/>
        </p:nvSpPr>
        <p:spPr>
          <a:xfrm>
            <a:off x="4063615" y="2542204"/>
            <a:ext cx="4288619" cy="2601297"/>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143" name="Google Shape;143;p32"/>
          <p:cNvSpPr/>
          <p:nvPr/>
        </p:nvSpPr>
        <p:spPr>
          <a:xfrm>
            <a:off x="574131" y="1642538"/>
            <a:ext cx="1352400" cy="1352400"/>
          </a:xfrm>
          <a:prstGeom prst="ellipse">
            <a:avLst/>
          </a:prstGeom>
          <a:solidFill>
            <a:srgbClr val="003ABE"/>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44" name="Google Shape;144;p32"/>
          <p:cNvSpPr txBox="1"/>
          <p:nvPr/>
        </p:nvSpPr>
        <p:spPr>
          <a:xfrm>
            <a:off x="1711000" y="670750"/>
            <a:ext cx="6646800" cy="1200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3900">
                <a:solidFill>
                  <a:schemeClr val="lt1"/>
                </a:solidFill>
                <a:latin typeface="Poppins Thin"/>
                <a:ea typeface="Poppins Thin"/>
                <a:cs typeface="Poppins Thin"/>
                <a:sym typeface="Poppins Thin"/>
              </a:rPr>
              <a:t>SENIOR INVESTOR RELATIONS ANALYST</a:t>
            </a:r>
            <a:endParaRPr sz="300"/>
          </a:p>
        </p:txBody>
      </p:sp>
      <p:sp>
        <p:nvSpPr>
          <p:cNvPr id="145" name="Google Shape;145;p32"/>
          <p:cNvSpPr txBox="1"/>
          <p:nvPr/>
        </p:nvSpPr>
        <p:spPr>
          <a:xfrm>
            <a:off x="1100779" y="1829734"/>
            <a:ext cx="4455300" cy="7389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 sz="4800">
                <a:solidFill>
                  <a:schemeClr val="lt1"/>
                </a:solidFill>
                <a:latin typeface="Poppins"/>
                <a:ea typeface="Poppins"/>
                <a:cs typeface="Poppins"/>
                <a:sym typeface="Poppins"/>
              </a:rPr>
              <a:t>Tractian</a:t>
            </a:r>
            <a:endParaRPr b="1" sz="4800">
              <a:solidFill>
                <a:schemeClr val="lt1"/>
              </a:solidFill>
              <a:latin typeface="Poppins"/>
              <a:ea typeface="Poppins"/>
              <a:cs typeface="Poppins"/>
              <a:sym typeface="Poppins"/>
            </a:endParaRPr>
          </a:p>
        </p:txBody>
      </p:sp>
      <p:sp>
        <p:nvSpPr>
          <p:cNvPr id="146" name="Google Shape;146;p32"/>
          <p:cNvSpPr txBox="1"/>
          <p:nvPr/>
        </p:nvSpPr>
        <p:spPr>
          <a:xfrm>
            <a:off x="779018" y="444839"/>
            <a:ext cx="1655087" cy="1385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lt1"/>
                </a:solidFill>
                <a:latin typeface="Poppins"/>
                <a:ea typeface="Poppins"/>
                <a:cs typeface="Poppins"/>
                <a:sym typeface="Poppins"/>
              </a:rPr>
              <a:t>Profile Presentation</a:t>
            </a:r>
            <a:endParaRPr sz="900">
              <a:solidFill>
                <a:schemeClr val="lt1"/>
              </a:solidFill>
              <a:latin typeface="Poppins"/>
              <a:ea typeface="Poppins"/>
              <a:cs typeface="Poppins"/>
              <a:sym typeface="Poppins"/>
            </a:endParaRPr>
          </a:p>
        </p:txBody>
      </p:sp>
      <p:cxnSp>
        <p:nvCxnSpPr>
          <p:cNvPr id="147" name="Google Shape;147;p32"/>
          <p:cNvCxnSpPr/>
          <p:nvPr/>
        </p:nvCxnSpPr>
        <p:spPr>
          <a:xfrm>
            <a:off x="770793" y="627048"/>
            <a:ext cx="7587000" cy="0"/>
          </a:xfrm>
          <a:prstGeom prst="straightConnector1">
            <a:avLst/>
          </a:prstGeom>
          <a:noFill/>
          <a:ln cap="flat" cmpd="sng" w="9525">
            <a:solidFill>
              <a:schemeClr val="lt1"/>
            </a:solidFill>
            <a:prstDash val="solid"/>
            <a:round/>
            <a:headEnd len="sm" w="sm" type="none"/>
            <a:tailEnd len="sm" w="sm" type="none"/>
          </a:ln>
        </p:spPr>
      </p:cxnSp>
      <p:sp>
        <p:nvSpPr>
          <p:cNvPr id="148" name="Google Shape;148;p32"/>
          <p:cNvSpPr txBox="1"/>
          <p:nvPr/>
        </p:nvSpPr>
        <p:spPr>
          <a:xfrm>
            <a:off x="2031829" y="3645142"/>
            <a:ext cx="1551000" cy="2847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lang="en">
                <a:solidFill>
                  <a:schemeClr val="lt1"/>
                </a:solidFill>
                <a:latin typeface="Poppins"/>
                <a:ea typeface="Poppins"/>
                <a:cs typeface="Poppins"/>
                <a:sym typeface="Poppins"/>
              </a:rPr>
              <a:t>Alex O Longoria</a:t>
            </a:r>
            <a:endParaRPr sz="1100"/>
          </a:p>
        </p:txBody>
      </p:sp>
      <p:sp>
        <p:nvSpPr>
          <p:cNvPr id="149" name="Google Shape;149;p32"/>
          <p:cNvSpPr txBox="1"/>
          <p:nvPr/>
        </p:nvSpPr>
        <p:spPr>
          <a:xfrm>
            <a:off x="2031673" y="3929850"/>
            <a:ext cx="1551000" cy="4386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i="1" lang="en" sz="800">
                <a:solidFill>
                  <a:schemeClr val="lt1"/>
                </a:solidFill>
                <a:latin typeface="Poppins Thin"/>
                <a:ea typeface="Poppins Thin"/>
                <a:cs typeface="Poppins Thin"/>
                <a:sym typeface="Poppins Thin"/>
              </a:rPr>
              <a:t>Experienced </a:t>
            </a:r>
            <a:r>
              <a:rPr lang="en" sz="800">
                <a:solidFill>
                  <a:schemeClr val="lt1"/>
                </a:solidFill>
                <a:latin typeface="Poppins Thin"/>
                <a:ea typeface="Poppins Thin"/>
                <a:cs typeface="Poppins Thin"/>
                <a:sym typeface="Poppins Thin"/>
              </a:rPr>
              <a:t>Communications &amp; Business Development Strategist</a:t>
            </a:r>
            <a:endParaRPr sz="1100"/>
          </a:p>
        </p:txBody>
      </p:sp>
      <p:pic>
        <p:nvPicPr>
          <p:cNvPr id="150" name="Google Shape;150;p32" title="IMG_0051.JPG"/>
          <p:cNvPicPr preferRelativeResize="0"/>
          <p:nvPr>
            <p:ph idx="2" type="pic"/>
          </p:nvPr>
        </p:nvPicPr>
        <p:blipFill rotWithShape="1">
          <a:blip r:embed="rId3">
            <a:alphaModFix/>
          </a:blip>
          <a:srcRect b="48022" l="0" r="0" t="0"/>
          <a:stretch/>
        </p:blipFill>
        <p:spPr>
          <a:xfrm>
            <a:off x="4063615" y="2542204"/>
            <a:ext cx="4288619" cy="260129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1"/>
          <p:cNvSpPr txBox="1"/>
          <p:nvPr/>
        </p:nvSpPr>
        <p:spPr>
          <a:xfrm>
            <a:off x="4276877" y="1119576"/>
            <a:ext cx="3722700" cy="6231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0" i="0" lang="en" sz="3600">
                <a:solidFill>
                  <a:schemeClr val="accent1"/>
                </a:solidFill>
                <a:latin typeface="Poppins Thin"/>
                <a:ea typeface="Poppins Thin"/>
                <a:cs typeface="Poppins Thin"/>
                <a:sym typeface="Poppins Thin"/>
              </a:rPr>
              <a:t>Contact</a:t>
            </a:r>
            <a:endParaRPr sz="1100"/>
          </a:p>
        </p:txBody>
      </p:sp>
      <p:sp>
        <p:nvSpPr>
          <p:cNvPr id="353" name="Google Shape;353;p41"/>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354" name="Google Shape;354;p41"/>
          <p:cNvCxnSpPr/>
          <p:nvPr/>
        </p:nvCxnSpPr>
        <p:spPr>
          <a:xfrm>
            <a:off x="791766" y="627048"/>
            <a:ext cx="7560600" cy="0"/>
          </a:xfrm>
          <a:prstGeom prst="straightConnector1">
            <a:avLst/>
          </a:prstGeom>
          <a:noFill/>
          <a:ln cap="flat" cmpd="sng" w="9525">
            <a:solidFill>
              <a:schemeClr val="accent1"/>
            </a:solidFill>
            <a:prstDash val="solid"/>
            <a:round/>
            <a:headEnd len="sm" w="sm" type="none"/>
            <a:tailEnd len="sm" w="sm" type="none"/>
          </a:ln>
        </p:spPr>
      </p:cxnSp>
      <p:sp>
        <p:nvSpPr>
          <p:cNvPr id="355" name="Google Shape;355;p41"/>
          <p:cNvSpPr txBox="1"/>
          <p:nvPr/>
        </p:nvSpPr>
        <p:spPr>
          <a:xfrm>
            <a:off x="4276877" y="1828597"/>
            <a:ext cx="3722700" cy="5865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Thank you for your time and consideration. Please feel free to contact me if you have any additional questions. I look forward to hearing from you!</a:t>
            </a:r>
            <a:endParaRPr sz="1100"/>
          </a:p>
        </p:txBody>
      </p:sp>
      <p:grpSp>
        <p:nvGrpSpPr>
          <p:cNvPr id="356" name="Google Shape;356;p41"/>
          <p:cNvGrpSpPr/>
          <p:nvPr/>
        </p:nvGrpSpPr>
        <p:grpSpPr>
          <a:xfrm>
            <a:off x="4392149" y="3115775"/>
            <a:ext cx="3251159" cy="1034849"/>
            <a:chOff x="5856198" y="4154366"/>
            <a:chExt cx="4334878" cy="1379799"/>
          </a:xfrm>
        </p:grpSpPr>
        <p:grpSp>
          <p:nvGrpSpPr>
            <p:cNvPr id="357" name="Google Shape;357;p41"/>
            <p:cNvGrpSpPr/>
            <p:nvPr/>
          </p:nvGrpSpPr>
          <p:grpSpPr>
            <a:xfrm>
              <a:off x="5867883" y="5257265"/>
              <a:ext cx="4323193" cy="276900"/>
              <a:chOff x="5867883" y="5365232"/>
              <a:chExt cx="4323193" cy="276900"/>
            </a:xfrm>
          </p:grpSpPr>
          <p:sp>
            <p:nvSpPr>
              <p:cNvPr id="358" name="Google Shape;358;p41"/>
              <p:cNvSpPr/>
              <p:nvPr/>
            </p:nvSpPr>
            <p:spPr>
              <a:xfrm>
                <a:off x="5867883" y="5386579"/>
                <a:ext cx="169716" cy="234304"/>
              </a:xfrm>
              <a:custGeom>
                <a:rect b="b" l="l" r="r" t="t"/>
                <a:pathLst>
                  <a:path extrusionOk="0" fill="none" h="234304" w="169716">
                    <a:moveTo>
                      <a:pt x="84858" y="0"/>
                    </a:moveTo>
                    <a:cubicBezTo>
                      <a:pt x="38797" y="1086"/>
                      <a:pt x="709" y="45406"/>
                      <a:pt x="0" y="84855"/>
                    </a:cubicBezTo>
                    <a:cubicBezTo>
                      <a:pt x="48" y="142996"/>
                      <a:pt x="76510" y="228868"/>
                      <a:pt x="79172" y="231769"/>
                    </a:cubicBezTo>
                    <a:cubicBezTo>
                      <a:pt x="82784" y="234647"/>
                      <a:pt x="87657" y="234460"/>
                      <a:pt x="90543" y="231769"/>
                    </a:cubicBezTo>
                    <a:cubicBezTo>
                      <a:pt x="90019" y="228785"/>
                      <a:pt x="167852" y="141636"/>
                      <a:pt x="169716" y="84855"/>
                    </a:cubicBezTo>
                    <a:cubicBezTo>
                      <a:pt x="166496" y="37837"/>
                      <a:pt x="128268" y="-6890"/>
                      <a:pt x="84858" y="0"/>
                    </a:cubicBezTo>
                    <a:close/>
                    <a:moveTo>
                      <a:pt x="84858" y="127548"/>
                    </a:moveTo>
                    <a:cubicBezTo>
                      <a:pt x="61503" y="125014"/>
                      <a:pt x="40216" y="109533"/>
                      <a:pt x="42164" y="84855"/>
                    </a:cubicBezTo>
                    <a:cubicBezTo>
                      <a:pt x="40385" y="64495"/>
                      <a:pt x="62442" y="42998"/>
                      <a:pt x="84858" y="42162"/>
                    </a:cubicBezTo>
                    <a:cubicBezTo>
                      <a:pt x="108278" y="45041"/>
                      <a:pt x="131350" y="59060"/>
                      <a:pt x="127551" y="84856"/>
                    </a:cubicBezTo>
                    <a:cubicBezTo>
                      <a:pt x="126146" y="110627"/>
                      <a:pt x="106600" y="127644"/>
                      <a:pt x="84858" y="127548"/>
                    </a:cubicBezTo>
                    <a:close/>
                  </a:path>
                  <a:path extrusionOk="0" h="234304" w="169716">
                    <a:moveTo>
                      <a:pt x="84858" y="0"/>
                    </a:moveTo>
                    <a:cubicBezTo>
                      <a:pt x="34444" y="-2235"/>
                      <a:pt x="-4062" y="39591"/>
                      <a:pt x="0" y="84855"/>
                    </a:cubicBezTo>
                    <a:cubicBezTo>
                      <a:pt x="723" y="143074"/>
                      <a:pt x="75573" y="228180"/>
                      <a:pt x="79172" y="231769"/>
                    </a:cubicBezTo>
                    <a:cubicBezTo>
                      <a:pt x="81622" y="235724"/>
                      <a:pt x="87350" y="236037"/>
                      <a:pt x="90543" y="231769"/>
                    </a:cubicBezTo>
                    <a:cubicBezTo>
                      <a:pt x="88619" y="225346"/>
                      <a:pt x="178249" y="146999"/>
                      <a:pt x="169716" y="84855"/>
                    </a:cubicBezTo>
                    <a:cubicBezTo>
                      <a:pt x="178773" y="39141"/>
                      <a:pt x="133638" y="-4095"/>
                      <a:pt x="84858" y="0"/>
                    </a:cubicBezTo>
                    <a:close/>
                    <a:moveTo>
                      <a:pt x="84858" y="127548"/>
                    </a:moveTo>
                    <a:cubicBezTo>
                      <a:pt x="60718" y="127456"/>
                      <a:pt x="39898" y="110529"/>
                      <a:pt x="42164" y="84855"/>
                    </a:cubicBezTo>
                    <a:cubicBezTo>
                      <a:pt x="42045" y="60181"/>
                      <a:pt x="60400" y="43435"/>
                      <a:pt x="84858" y="42162"/>
                    </a:cubicBezTo>
                    <a:cubicBezTo>
                      <a:pt x="110367" y="43264"/>
                      <a:pt x="131134" y="62176"/>
                      <a:pt x="127551" y="84856"/>
                    </a:cubicBezTo>
                    <a:cubicBezTo>
                      <a:pt x="125712" y="108100"/>
                      <a:pt x="111307" y="129926"/>
                      <a:pt x="84858" y="127548"/>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7F7F7F"/>
                  </a:solidFill>
                  <a:latin typeface="Poppins"/>
                  <a:ea typeface="Poppins"/>
                  <a:cs typeface="Poppins"/>
                  <a:sym typeface="Poppins"/>
                </a:endParaRPr>
              </a:p>
            </p:txBody>
          </p:sp>
          <p:sp>
            <p:nvSpPr>
              <p:cNvPr id="359" name="Google Shape;359;p41"/>
              <p:cNvSpPr txBox="1"/>
              <p:nvPr/>
            </p:nvSpPr>
            <p:spPr>
              <a:xfrm>
                <a:off x="6209776" y="5365232"/>
                <a:ext cx="3981300" cy="276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900">
                    <a:solidFill>
                      <a:srgbClr val="7F7F7F"/>
                    </a:solidFill>
                    <a:latin typeface="Poppins"/>
                    <a:ea typeface="Poppins"/>
                    <a:cs typeface="Poppins"/>
                    <a:sym typeface="Poppins"/>
                  </a:rPr>
                  <a:t>Atlanta, GA</a:t>
                </a:r>
                <a:endParaRPr sz="1100"/>
              </a:p>
            </p:txBody>
          </p:sp>
        </p:grpSp>
        <p:grpSp>
          <p:nvGrpSpPr>
            <p:cNvPr id="360" name="Google Shape;360;p41"/>
            <p:cNvGrpSpPr/>
            <p:nvPr/>
          </p:nvGrpSpPr>
          <p:grpSpPr>
            <a:xfrm>
              <a:off x="5856198" y="4705816"/>
              <a:ext cx="2940478" cy="276900"/>
              <a:chOff x="5856198" y="4964776"/>
              <a:chExt cx="2940478" cy="276900"/>
            </a:xfrm>
          </p:grpSpPr>
          <p:sp>
            <p:nvSpPr>
              <p:cNvPr id="361" name="Google Shape;361;p41"/>
              <p:cNvSpPr/>
              <p:nvPr/>
            </p:nvSpPr>
            <p:spPr>
              <a:xfrm>
                <a:off x="5856198" y="5006730"/>
                <a:ext cx="193086" cy="193090"/>
              </a:xfrm>
              <a:custGeom>
                <a:rect b="b" l="l" r="r" t="t"/>
                <a:pathLst>
                  <a:path extrusionOk="0" fill="none" h="193090" w="193086">
                    <a:moveTo>
                      <a:pt x="189330" y="153536"/>
                    </a:moveTo>
                    <a:cubicBezTo>
                      <a:pt x="183025" y="148101"/>
                      <a:pt x="177829" y="145836"/>
                      <a:pt x="167925" y="139266"/>
                    </a:cubicBezTo>
                    <a:cubicBezTo>
                      <a:pt x="159135" y="134003"/>
                      <a:pt x="153523" y="128333"/>
                      <a:pt x="148896" y="126583"/>
                    </a:cubicBezTo>
                    <a:cubicBezTo>
                      <a:pt x="144962" y="123316"/>
                      <a:pt x="141009" y="124399"/>
                      <a:pt x="137579" y="128419"/>
                    </a:cubicBezTo>
                    <a:cubicBezTo>
                      <a:pt x="133288" y="133045"/>
                      <a:pt x="131701" y="136138"/>
                      <a:pt x="125806" y="143557"/>
                    </a:cubicBezTo>
                    <a:cubicBezTo>
                      <a:pt x="124006" y="146405"/>
                      <a:pt x="118705" y="147982"/>
                      <a:pt x="115099" y="145778"/>
                    </a:cubicBezTo>
                    <a:cubicBezTo>
                      <a:pt x="107664" y="138910"/>
                      <a:pt x="97396" y="137141"/>
                      <a:pt x="76815" y="116276"/>
                    </a:cubicBezTo>
                    <a:cubicBezTo>
                      <a:pt x="57685" y="95894"/>
                      <a:pt x="52389" y="85814"/>
                      <a:pt x="47313" y="77991"/>
                    </a:cubicBezTo>
                    <a:cubicBezTo>
                      <a:pt x="45250" y="74760"/>
                      <a:pt x="46590" y="70716"/>
                      <a:pt x="49534" y="67285"/>
                    </a:cubicBezTo>
                    <a:cubicBezTo>
                      <a:pt x="54328" y="62496"/>
                      <a:pt x="60708" y="57478"/>
                      <a:pt x="64672" y="55511"/>
                    </a:cubicBezTo>
                    <a:cubicBezTo>
                      <a:pt x="68378" y="53022"/>
                      <a:pt x="68851" y="47732"/>
                      <a:pt x="66508" y="44193"/>
                    </a:cubicBezTo>
                    <a:cubicBezTo>
                      <a:pt x="62089" y="38451"/>
                      <a:pt x="57569" y="31256"/>
                      <a:pt x="54215" y="25752"/>
                    </a:cubicBezTo>
                    <a:cubicBezTo>
                      <a:pt x="50675" y="18979"/>
                      <a:pt x="45328" y="13824"/>
                      <a:pt x="39552" y="3755"/>
                    </a:cubicBezTo>
                    <a:cubicBezTo>
                      <a:pt x="37105" y="752"/>
                      <a:pt x="31819" y="-1393"/>
                      <a:pt x="28205" y="1202"/>
                    </a:cubicBezTo>
                    <a:cubicBezTo>
                      <a:pt x="21125" y="4955"/>
                      <a:pt x="15876" y="7690"/>
                      <a:pt x="11295" y="11347"/>
                    </a:cubicBezTo>
                    <a:cubicBezTo>
                      <a:pt x="6358" y="14551"/>
                      <a:pt x="3391" y="19413"/>
                      <a:pt x="1913" y="23486"/>
                    </a:cubicBezTo>
                    <a:cubicBezTo>
                      <a:pt x="3403" y="34857"/>
                      <a:pt x="-5112" y="82123"/>
                      <a:pt x="55957" y="137135"/>
                    </a:cubicBezTo>
                    <a:cubicBezTo>
                      <a:pt x="118938" y="197895"/>
                      <a:pt x="151302" y="192948"/>
                      <a:pt x="169600" y="191176"/>
                    </a:cubicBezTo>
                    <a:cubicBezTo>
                      <a:pt x="176005" y="189476"/>
                      <a:pt x="179239" y="185691"/>
                      <a:pt x="181739" y="181793"/>
                    </a:cubicBezTo>
                    <a:cubicBezTo>
                      <a:pt x="184890" y="178078"/>
                      <a:pt x="188226" y="171994"/>
                      <a:pt x="191884" y="164887"/>
                    </a:cubicBezTo>
                    <a:cubicBezTo>
                      <a:pt x="194146" y="161288"/>
                      <a:pt x="192796" y="155730"/>
                      <a:pt x="189330" y="153536"/>
                    </a:cubicBezTo>
                    <a:close/>
                  </a:path>
                  <a:path extrusionOk="0" h="193090" w="193086">
                    <a:moveTo>
                      <a:pt x="189330" y="153536"/>
                    </a:moveTo>
                    <a:cubicBezTo>
                      <a:pt x="184905" y="150065"/>
                      <a:pt x="177321" y="147053"/>
                      <a:pt x="167925" y="139266"/>
                    </a:cubicBezTo>
                    <a:cubicBezTo>
                      <a:pt x="159064" y="133352"/>
                      <a:pt x="156572" y="130718"/>
                      <a:pt x="148896" y="126583"/>
                    </a:cubicBezTo>
                    <a:cubicBezTo>
                      <a:pt x="145088" y="124884"/>
                      <a:pt x="139500" y="124507"/>
                      <a:pt x="137579" y="128419"/>
                    </a:cubicBezTo>
                    <a:cubicBezTo>
                      <a:pt x="134342" y="131048"/>
                      <a:pt x="130100" y="137316"/>
                      <a:pt x="125806" y="143557"/>
                    </a:cubicBezTo>
                    <a:cubicBezTo>
                      <a:pt x="122820" y="146544"/>
                      <a:pt x="119230" y="146966"/>
                      <a:pt x="115099" y="145778"/>
                    </a:cubicBezTo>
                    <a:cubicBezTo>
                      <a:pt x="106896" y="141519"/>
                      <a:pt x="99043" y="137396"/>
                      <a:pt x="76815" y="116276"/>
                    </a:cubicBezTo>
                    <a:cubicBezTo>
                      <a:pt x="55592" y="96025"/>
                      <a:pt x="50507" y="84533"/>
                      <a:pt x="47313" y="77991"/>
                    </a:cubicBezTo>
                    <a:cubicBezTo>
                      <a:pt x="45328" y="74512"/>
                      <a:pt x="45823" y="69791"/>
                      <a:pt x="49534" y="67285"/>
                    </a:cubicBezTo>
                    <a:cubicBezTo>
                      <a:pt x="53438" y="64092"/>
                      <a:pt x="60917" y="58392"/>
                      <a:pt x="64672" y="55511"/>
                    </a:cubicBezTo>
                    <a:cubicBezTo>
                      <a:pt x="68683" y="53616"/>
                      <a:pt x="69390" y="48403"/>
                      <a:pt x="66508" y="44193"/>
                    </a:cubicBezTo>
                    <a:cubicBezTo>
                      <a:pt x="61073" y="35284"/>
                      <a:pt x="57843" y="30244"/>
                      <a:pt x="54215" y="25752"/>
                    </a:cubicBezTo>
                    <a:cubicBezTo>
                      <a:pt x="49269" y="19550"/>
                      <a:pt x="42491" y="8723"/>
                      <a:pt x="39552" y="3755"/>
                    </a:cubicBezTo>
                    <a:cubicBezTo>
                      <a:pt x="36675" y="-767"/>
                      <a:pt x="32139" y="-2141"/>
                      <a:pt x="28205" y="1202"/>
                    </a:cubicBezTo>
                    <a:cubicBezTo>
                      <a:pt x="24746" y="4401"/>
                      <a:pt x="18705" y="7243"/>
                      <a:pt x="11295" y="11347"/>
                    </a:cubicBezTo>
                    <a:cubicBezTo>
                      <a:pt x="5601" y="14085"/>
                      <a:pt x="3959" y="17322"/>
                      <a:pt x="1913" y="23486"/>
                    </a:cubicBezTo>
                    <a:cubicBezTo>
                      <a:pt x="-3559" y="40779"/>
                      <a:pt x="1378" y="76473"/>
                      <a:pt x="55957" y="137135"/>
                    </a:cubicBezTo>
                    <a:cubicBezTo>
                      <a:pt x="115928" y="200269"/>
                      <a:pt x="153635" y="195499"/>
                      <a:pt x="169600" y="191176"/>
                    </a:cubicBezTo>
                    <a:cubicBezTo>
                      <a:pt x="174657" y="188517"/>
                      <a:pt x="179847" y="186531"/>
                      <a:pt x="181739" y="181793"/>
                    </a:cubicBezTo>
                    <a:cubicBezTo>
                      <a:pt x="184375" y="175552"/>
                      <a:pt x="188788" y="168578"/>
                      <a:pt x="191884" y="164887"/>
                    </a:cubicBezTo>
                    <a:cubicBezTo>
                      <a:pt x="193984" y="161456"/>
                      <a:pt x="192831" y="155705"/>
                      <a:pt x="189330" y="153536"/>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7F7F7F"/>
                  </a:solidFill>
                  <a:latin typeface="Poppins"/>
                  <a:ea typeface="Poppins"/>
                  <a:cs typeface="Poppins"/>
                  <a:sym typeface="Poppins"/>
                </a:endParaRPr>
              </a:p>
            </p:txBody>
          </p:sp>
          <p:sp>
            <p:nvSpPr>
              <p:cNvPr id="362" name="Google Shape;362;p41"/>
              <p:cNvSpPr txBox="1"/>
              <p:nvPr/>
            </p:nvSpPr>
            <p:spPr>
              <a:xfrm>
                <a:off x="6209776" y="4964776"/>
                <a:ext cx="2586900" cy="276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900">
                    <a:solidFill>
                      <a:srgbClr val="7F7F7F"/>
                    </a:solidFill>
                    <a:latin typeface="Poppins"/>
                    <a:ea typeface="Poppins"/>
                    <a:cs typeface="Poppins"/>
                    <a:sym typeface="Poppins"/>
                  </a:rPr>
                  <a:t>+1 678 908 6841</a:t>
                </a:r>
                <a:endParaRPr sz="1100"/>
              </a:p>
            </p:txBody>
          </p:sp>
        </p:grpSp>
        <p:grpSp>
          <p:nvGrpSpPr>
            <p:cNvPr id="363" name="Google Shape;363;p41"/>
            <p:cNvGrpSpPr/>
            <p:nvPr/>
          </p:nvGrpSpPr>
          <p:grpSpPr>
            <a:xfrm>
              <a:off x="5874617" y="4154366"/>
              <a:ext cx="3005758" cy="276900"/>
              <a:chOff x="5874617" y="4373111"/>
              <a:chExt cx="3005758" cy="276900"/>
            </a:xfrm>
          </p:grpSpPr>
          <p:grpSp>
            <p:nvGrpSpPr>
              <p:cNvPr id="364" name="Google Shape;364;p41"/>
              <p:cNvGrpSpPr/>
              <p:nvPr/>
            </p:nvGrpSpPr>
            <p:grpSpPr>
              <a:xfrm>
                <a:off x="5874617" y="4450493"/>
                <a:ext cx="162913" cy="122186"/>
                <a:chOff x="8019274" y="2844162"/>
                <a:chExt cx="348105" cy="261081"/>
              </a:xfrm>
            </p:grpSpPr>
            <p:sp>
              <p:nvSpPr>
                <p:cNvPr id="365" name="Google Shape;365;p41"/>
                <p:cNvSpPr/>
                <p:nvPr/>
              </p:nvSpPr>
              <p:spPr>
                <a:xfrm>
                  <a:off x="8023975" y="2844162"/>
                  <a:ext cx="338696" cy="159541"/>
                </a:xfrm>
                <a:custGeom>
                  <a:rect b="b" l="l" r="r" t="t"/>
                  <a:pathLst>
                    <a:path extrusionOk="0" fill="none" h="159541" w="338696">
                      <a:moveTo>
                        <a:pt x="2567" y="21185"/>
                      </a:moveTo>
                      <a:cubicBezTo>
                        <a:pt x="70848" y="91012"/>
                        <a:pt x="123114" y="113939"/>
                        <a:pt x="158810" y="155020"/>
                      </a:cubicBezTo>
                      <a:cubicBezTo>
                        <a:pt x="162255" y="157974"/>
                        <a:pt x="165768" y="159480"/>
                        <a:pt x="169348" y="159541"/>
                      </a:cubicBezTo>
                      <a:cubicBezTo>
                        <a:pt x="172373" y="159161"/>
                        <a:pt x="177213" y="157527"/>
                        <a:pt x="179866" y="155054"/>
                      </a:cubicBezTo>
                      <a:cubicBezTo>
                        <a:pt x="191276" y="138776"/>
                        <a:pt x="287210" y="62519"/>
                        <a:pt x="336130" y="21185"/>
                      </a:cubicBezTo>
                      <a:cubicBezTo>
                        <a:pt x="339243" y="18594"/>
                        <a:pt x="340172" y="13750"/>
                        <a:pt x="337150" y="11177"/>
                      </a:cubicBezTo>
                      <a:cubicBezTo>
                        <a:pt x="330937" y="4453"/>
                        <a:pt x="324556" y="25"/>
                        <a:pt x="314387" y="0"/>
                      </a:cubicBezTo>
                      <a:cubicBezTo>
                        <a:pt x="185503" y="5705"/>
                        <a:pt x="105424" y="-2371"/>
                        <a:pt x="24309" y="0"/>
                      </a:cubicBezTo>
                      <a:cubicBezTo>
                        <a:pt x="15986" y="1510"/>
                        <a:pt x="6179" y="5001"/>
                        <a:pt x="1547" y="11177"/>
                      </a:cubicBezTo>
                      <a:cubicBezTo>
                        <a:pt x="-868" y="14404"/>
                        <a:pt x="-746" y="18713"/>
                        <a:pt x="2567" y="21185"/>
                      </a:cubicBezTo>
                      <a:close/>
                    </a:path>
                    <a:path extrusionOk="0" h="159541" w="338696">
                      <a:moveTo>
                        <a:pt x="2567" y="21185"/>
                      </a:moveTo>
                      <a:cubicBezTo>
                        <a:pt x="58550" y="78160"/>
                        <a:pt x="104104" y="101942"/>
                        <a:pt x="158810" y="155020"/>
                      </a:cubicBezTo>
                      <a:cubicBezTo>
                        <a:pt x="161980" y="157759"/>
                        <a:pt x="165553" y="159067"/>
                        <a:pt x="169348" y="159541"/>
                      </a:cubicBezTo>
                      <a:cubicBezTo>
                        <a:pt x="173223" y="158946"/>
                        <a:pt x="177238" y="158598"/>
                        <a:pt x="179866" y="155054"/>
                      </a:cubicBezTo>
                      <a:cubicBezTo>
                        <a:pt x="207382" y="130662"/>
                        <a:pt x="286811" y="56702"/>
                        <a:pt x="336130" y="21185"/>
                      </a:cubicBezTo>
                      <a:cubicBezTo>
                        <a:pt x="339052" y="19093"/>
                        <a:pt x="339677" y="14540"/>
                        <a:pt x="337150" y="11177"/>
                      </a:cubicBezTo>
                      <a:cubicBezTo>
                        <a:pt x="331195" y="5576"/>
                        <a:pt x="321170" y="500"/>
                        <a:pt x="314387" y="0"/>
                      </a:cubicBezTo>
                      <a:cubicBezTo>
                        <a:pt x="235622" y="-3552"/>
                        <a:pt x="112654" y="1280"/>
                        <a:pt x="24309" y="0"/>
                      </a:cubicBezTo>
                      <a:cubicBezTo>
                        <a:pt x="14871" y="-2111"/>
                        <a:pt x="7461" y="2813"/>
                        <a:pt x="1547" y="11177"/>
                      </a:cubicBezTo>
                      <a:cubicBezTo>
                        <a:pt x="-1546" y="13882"/>
                        <a:pt x="-338" y="18553"/>
                        <a:pt x="2567" y="21185"/>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7F7F7F"/>
                    </a:solidFill>
                    <a:latin typeface="Poppins"/>
                    <a:ea typeface="Poppins"/>
                    <a:cs typeface="Poppins"/>
                    <a:sym typeface="Poppins"/>
                  </a:endParaRPr>
                </a:p>
              </p:txBody>
            </p:sp>
            <p:sp>
              <p:nvSpPr>
                <p:cNvPr id="366" name="Google Shape;366;p41"/>
                <p:cNvSpPr/>
                <p:nvPr/>
              </p:nvSpPr>
              <p:spPr>
                <a:xfrm>
                  <a:off x="8019274" y="2886596"/>
                  <a:ext cx="348105" cy="218647"/>
                </a:xfrm>
                <a:custGeom>
                  <a:rect b="b" l="l" r="r" t="t"/>
                  <a:pathLst>
                    <a:path extrusionOk="0" fill="none" h="218647" w="348105">
                      <a:moveTo>
                        <a:pt x="343891" y="677"/>
                      </a:moveTo>
                      <a:cubicBezTo>
                        <a:pt x="341024" y="10"/>
                        <a:pt x="338236" y="-438"/>
                        <a:pt x="336154" y="1724"/>
                      </a:cubicBezTo>
                      <a:cubicBezTo>
                        <a:pt x="273161" y="45846"/>
                        <a:pt x="237253" y="87412"/>
                        <a:pt x="194276" y="123382"/>
                      </a:cubicBezTo>
                      <a:cubicBezTo>
                        <a:pt x="182002" y="131029"/>
                        <a:pt x="168019" y="132073"/>
                        <a:pt x="153796" y="123369"/>
                      </a:cubicBezTo>
                      <a:cubicBezTo>
                        <a:pt x="127237" y="100334"/>
                        <a:pt x="65799" y="32134"/>
                        <a:pt x="11932" y="1724"/>
                      </a:cubicBezTo>
                      <a:cubicBezTo>
                        <a:pt x="9453" y="-191"/>
                        <a:pt x="6564" y="-20"/>
                        <a:pt x="4195" y="677"/>
                      </a:cubicBezTo>
                      <a:cubicBezTo>
                        <a:pt x="1728" y="1511"/>
                        <a:pt x="487" y="4388"/>
                        <a:pt x="0" y="7258"/>
                      </a:cubicBezTo>
                      <a:cubicBezTo>
                        <a:pt x="-5396" y="93059"/>
                        <a:pt x="5049" y="103957"/>
                        <a:pt x="0" y="189637"/>
                      </a:cubicBezTo>
                      <a:cubicBezTo>
                        <a:pt x="404" y="205445"/>
                        <a:pt x="10181" y="217672"/>
                        <a:pt x="29011" y="218647"/>
                      </a:cubicBezTo>
                      <a:cubicBezTo>
                        <a:pt x="92080" y="208681"/>
                        <a:pt x="242518" y="212513"/>
                        <a:pt x="319095" y="218647"/>
                      </a:cubicBezTo>
                      <a:cubicBezTo>
                        <a:pt x="334817" y="217699"/>
                        <a:pt x="347043" y="204023"/>
                        <a:pt x="348106" y="189637"/>
                      </a:cubicBezTo>
                      <a:cubicBezTo>
                        <a:pt x="353975" y="107279"/>
                        <a:pt x="346344" y="49074"/>
                        <a:pt x="348106" y="7258"/>
                      </a:cubicBezTo>
                      <a:cubicBezTo>
                        <a:pt x="347978" y="5001"/>
                        <a:pt x="346249" y="1212"/>
                        <a:pt x="343891" y="677"/>
                      </a:cubicBezTo>
                      <a:close/>
                    </a:path>
                    <a:path extrusionOk="0" h="218647" w="348105">
                      <a:moveTo>
                        <a:pt x="343891" y="677"/>
                      </a:moveTo>
                      <a:cubicBezTo>
                        <a:pt x="340744" y="-178"/>
                        <a:pt x="338393" y="-613"/>
                        <a:pt x="336154" y="1724"/>
                      </a:cubicBezTo>
                      <a:cubicBezTo>
                        <a:pt x="287694" y="35949"/>
                        <a:pt x="255462" y="60898"/>
                        <a:pt x="194276" y="123382"/>
                      </a:cubicBezTo>
                      <a:cubicBezTo>
                        <a:pt x="181698" y="131252"/>
                        <a:pt x="165177" y="137832"/>
                        <a:pt x="153796" y="123369"/>
                      </a:cubicBezTo>
                      <a:cubicBezTo>
                        <a:pt x="139139" y="95453"/>
                        <a:pt x="49864" y="42893"/>
                        <a:pt x="11932" y="1724"/>
                      </a:cubicBezTo>
                      <a:cubicBezTo>
                        <a:pt x="9838" y="573"/>
                        <a:pt x="6737" y="115"/>
                        <a:pt x="4195" y="677"/>
                      </a:cubicBezTo>
                      <a:cubicBezTo>
                        <a:pt x="1755" y="1966"/>
                        <a:pt x="402" y="3880"/>
                        <a:pt x="0" y="7258"/>
                      </a:cubicBezTo>
                      <a:cubicBezTo>
                        <a:pt x="-3055" y="53764"/>
                        <a:pt x="6060" y="109095"/>
                        <a:pt x="0" y="189637"/>
                      </a:cubicBezTo>
                      <a:cubicBezTo>
                        <a:pt x="1859" y="205563"/>
                        <a:pt x="14201" y="215999"/>
                        <a:pt x="29011" y="218647"/>
                      </a:cubicBezTo>
                      <a:cubicBezTo>
                        <a:pt x="126004" y="220264"/>
                        <a:pt x="174945" y="205222"/>
                        <a:pt x="319095" y="218647"/>
                      </a:cubicBezTo>
                      <a:cubicBezTo>
                        <a:pt x="331208" y="217942"/>
                        <a:pt x="348307" y="206459"/>
                        <a:pt x="348106" y="189637"/>
                      </a:cubicBezTo>
                      <a:cubicBezTo>
                        <a:pt x="354386" y="130919"/>
                        <a:pt x="345158" y="64515"/>
                        <a:pt x="348106" y="7258"/>
                      </a:cubicBezTo>
                      <a:cubicBezTo>
                        <a:pt x="348486" y="4423"/>
                        <a:pt x="346376" y="1973"/>
                        <a:pt x="343891" y="677"/>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7F7F7F"/>
                    </a:solidFill>
                    <a:latin typeface="Poppins"/>
                    <a:ea typeface="Poppins"/>
                    <a:cs typeface="Poppins"/>
                    <a:sym typeface="Poppins"/>
                  </a:endParaRPr>
                </a:p>
              </p:txBody>
            </p:sp>
          </p:grpSp>
          <p:sp>
            <p:nvSpPr>
              <p:cNvPr id="367" name="Google Shape;367;p41"/>
              <p:cNvSpPr txBox="1"/>
              <p:nvPr/>
            </p:nvSpPr>
            <p:spPr>
              <a:xfrm>
                <a:off x="6209775" y="4373111"/>
                <a:ext cx="2670600" cy="276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900">
                    <a:solidFill>
                      <a:srgbClr val="7F7F7F"/>
                    </a:solidFill>
                    <a:latin typeface="Poppins"/>
                    <a:ea typeface="Poppins"/>
                    <a:cs typeface="Poppins"/>
                    <a:sym typeface="Poppins"/>
                  </a:rPr>
                  <a:t>AlexOLongoria@gmail.com</a:t>
                </a:r>
                <a:endParaRPr sz="1100"/>
              </a:p>
            </p:txBody>
          </p:sp>
        </p:grpSp>
      </p:grpSp>
      <p:sp>
        <p:nvSpPr>
          <p:cNvPr id="368" name="Google Shape;368;p41"/>
          <p:cNvSpPr/>
          <p:nvPr/>
        </p:nvSpPr>
        <p:spPr>
          <a:xfrm>
            <a:off x="1840230" y="1119575"/>
            <a:ext cx="2064000" cy="25425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69" name="Google Shape;369;p41"/>
          <p:cNvSpPr/>
          <p:nvPr/>
        </p:nvSpPr>
        <p:spPr>
          <a:xfrm>
            <a:off x="791766" y="3705645"/>
            <a:ext cx="3112200" cy="6267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pic>
        <p:nvPicPr>
          <p:cNvPr id="370" name="Google Shape;370;p41" title="IMG_0051.JPG"/>
          <p:cNvPicPr preferRelativeResize="0"/>
          <p:nvPr>
            <p:ph idx="2" type="pic"/>
          </p:nvPr>
        </p:nvPicPr>
        <p:blipFill rotWithShape="1">
          <a:blip r:embed="rId3">
            <a:alphaModFix/>
          </a:blip>
          <a:srcRect b="0" l="2633" r="2633" t="0"/>
          <a:stretch/>
        </p:blipFill>
        <p:spPr>
          <a:xfrm>
            <a:off x="1840230" y="1119575"/>
            <a:ext cx="2063871" cy="2542362"/>
          </a:xfrm>
          <a:prstGeom prst="rect">
            <a:avLst/>
          </a:prstGeom>
          <a:noFill/>
          <a:ln>
            <a:noFill/>
          </a:ln>
        </p:spPr>
      </p:pic>
      <p:grpSp>
        <p:nvGrpSpPr>
          <p:cNvPr id="371" name="Google Shape;371;p41"/>
          <p:cNvGrpSpPr/>
          <p:nvPr/>
        </p:nvGrpSpPr>
        <p:grpSpPr>
          <a:xfrm>
            <a:off x="997879" y="2864355"/>
            <a:ext cx="711800" cy="711800"/>
            <a:chOff x="5261453" y="4913632"/>
            <a:chExt cx="903300" cy="903300"/>
          </a:xfrm>
        </p:grpSpPr>
        <p:sp>
          <p:nvSpPr>
            <p:cNvPr id="372" name="Google Shape;372;p41"/>
            <p:cNvSpPr/>
            <p:nvPr/>
          </p:nvSpPr>
          <p:spPr>
            <a:xfrm>
              <a:off x="5261453" y="4913632"/>
              <a:ext cx="903300" cy="9033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lt1"/>
                </a:solidFill>
                <a:latin typeface="Poppins"/>
                <a:ea typeface="Poppins"/>
                <a:cs typeface="Poppins"/>
                <a:sym typeface="Poppins"/>
              </a:endParaRPr>
            </a:p>
          </p:txBody>
        </p:sp>
        <p:grpSp>
          <p:nvGrpSpPr>
            <p:cNvPr id="373" name="Google Shape;373;p41"/>
            <p:cNvGrpSpPr/>
            <p:nvPr/>
          </p:nvGrpSpPr>
          <p:grpSpPr>
            <a:xfrm>
              <a:off x="5532506" y="5210719"/>
              <a:ext cx="345205" cy="357965"/>
              <a:chOff x="4021867" y="5049531"/>
              <a:chExt cx="771581" cy="800100"/>
            </a:xfrm>
          </p:grpSpPr>
          <p:cxnSp>
            <p:nvCxnSpPr>
              <p:cNvPr id="374" name="Google Shape;374;p41"/>
              <p:cNvCxnSpPr/>
              <p:nvPr/>
            </p:nvCxnSpPr>
            <p:spPr>
              <a:xfrm>
                <a:off x="4040748" y="5078369"/>
                <a:ext cx="752700" cy="0"/>
              </a:xfrm>
              <a:prstGeom prst="straightConnector1">
                <a:avLst/>
              </a:prstGeom>
              <a:noFill/>
              <a:ln cap="flat" cmpd="sng" w="38100">
                <a:solidFill>
                  <a:schemeClr val="lt1"/>
                </a:solidFill>
                <a:prstDash val="solid"/>
                <a:round/>
                <a:headEnd len="sm" w="sm" type="none"/>
                <a:tailEnd len="sm" w="sm" type="none"/>
              </a:ln>
            </p:spPr>
          </p:cxnSp>
          <p:cxnSp>
            <p:nvCxnSpPr>
              <p:cNvPr id="375" name="Google Shape;375;p41"/>
              <p:cNvCxnSpPr/>
              <p:nvPr/>
            </p:nvCxnSpPr>
            <p:spPr>
              <a:xfrm>
                <a:off x="4754299" y="5049531"/>
                <a:ext cx="0" cy="800100"/>
              </a:xfrm>
              <a:prstGeom prst="straightConnector1">
                <a:avLst/>
              </a:prstGeom>
              <a:noFill/>
              <a:ln cap="flat" cmpd="sng" w="38100">
                <a:solidFill>
                  <a:schemeClr val="lt1"/>
                </a:solidFill>
                <a:prstDash val="solid"/>
                <a:round/>
                <a:headEnd len="sm" w="sm" type="none"/>
                <a:tailEnd len="sm" w="sm" type="none"/>
              </a:ln>
            </p:spPr>
          </p:cxnSp>
          <p:cxnSp>
            <p:nvCxnSpPr>
              <p:cNvPr id="376" name="Google Shape;376;p41"/>
              <p:cNvCxnSpPr/>
              <p:nvPr/>
            </p:nvCxnSpPr>
            <p:spPr>
              <a:xfrm flipH="1" rot="10800000">
                <a:off x="4021867" y="5080700"/>
                <a:ext cx="732300" cy="732300"/>
              </a:xfrm>
              <a:prstGeom prst="straightConnector1">
                <a:avLst/>
              </a:prstGeom>
              <a:noFill/>
              <a:ln cap="flat" cmpd="sng" w="38100">
                <a:solidFill>
                  <a:schemeClr val="lt1"/>
                </a:solidFill>
                <a:prstDash val="solid"/>
                <a:round/>
                <a:headEnd len="sm" w="sm" type="none"/>
                <a:tailEnd len="sm" w="sm" type="none"/>
              </a:ln>
            </p:spPr>
          </p:cxn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3"/>
          <p:cNvSpPr/>
          <p:nvPr/>
        </p:nvSpPr>
        <p:spPr>
          <a:xfrm>
            <a:off x="799416" y="1228499"/>
            <a:ext cx="2566500" cy="31815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nvGrpSpPr>
          <p:cNvPr id="156" name="Google Shape;156;p33"/>
          <p:cNvGrpSpPr/>
          <p:nvPr/>
        </p:nvGrpSpPr>
        <p:grpSpPr>
          <a:xfrm>
            <a:off x="3499594" y="2423595"/>
            <a:ext cx="539549" cy="539549"/>
            <a:chOff x="3638950" y="2387033"/>
            <a:chExt cx="677400" cy="677400"/>
          </a:xfrm>
        </p:grpSpPr>
        <p:sp>
          <p:nvSpPr>
            <p:cNvPr id="157" name="Google Shape;157;p33"/>
            <p:cNvSpPr/>
            <p:nvPr/>
          </p:nvSpPr>
          <p:spPr>
            <a:xfrm>
              <a:off x="3638950" y="2387033"/>
              <a:ext cx="677400" cy="677400"/>
            </a:xfrm>
            <a:prstGeom prst="ellipse">
              <a:avLst/>
            </a:prstGeom>
            <a:solidFill>
              <a:schemeClr val="accent4"/>
            </a:solidFill>
            <a:ln>
              <a:noFill/>
            </a:ln>
          </p:spPr>
          <p:txBody>
            <a:bodyPr anchorCtr="0" anchor="ctr" bIns="72825" lIns="72825" spcFirstLastPara="1" rIns="72825" wrap="square" tIns="72825">
              <a:noAutofit/>
            </a:bodyPr>
            <a:lstStyle/>
            <a:p>
              <a:pPr indent="0" lvl="0" marL="0" marR="0" rtl="0" algn="l">
                <a:spcBef>
                  <a:spcPts val="0"/>
                </a:spcBef>
                <a:spcAft>
                  <a:spcPts val="0"/>
                </a:spcAft>
                <a:buNone/>
              </a:pPr>
              <a:r>
                <a:t/>
              </a:r>
              <a:endParaRPr sz="1433">
                <a:solidFill>
                  <a:schemeClr val="dk1"/>
                </a:solidFill>
                <a:latin typeface="Poppins"/>
                <a:ea typeface="Poppins"/>
                <a:cs typeface="Poppins"/>
                <a:sym typeface="Poppins"/>
              </a:endParaRPr>
            </a:p>
          </p:txBody>
        </p:sp>
        <p:cxnSp>
          <p:nvCxnSpPr>
            <p:cNvPr id="158" name="Google Shape;158;p33"/>
            <p:cNvCxnSpPr/>
            <p:nvPr/>
          </p:nvCxnSpPr>
          <p:spPr>
            <a:xfrm>
              <a:off x="3824961" y="2725732"/>
              <a:ext cx="303300" cy="0"/>
            </a:xfrm>
            <a:prstGeom prst="straightConnector1">
              <a:avLst/>
            </a:prstGeom>
            <a:noFill/>
            <a:ln cap="flat" cmpd="sng" w="7600">
              <a:solidFill>
                <a:schemeClr val="lt1"/>
              </a:solidFill>
              <a:prstDash val="solid"/>
              <a:round/>
              <a:headEnd len="sm" w="sm" type="none"/>
              <a:tailEnd len="med" w="med" type="triangle"/>
            </a:ln>
          </p:spPr>
        </p:cxnSp>
      </p:grpSp>
      <p:grpSp>
        <p:nvGrpSpPr>
          <p:cNvPr id="159" name="Google Shape;159;p33"/>
          <p:cNvGrpSpPr/>
          <p:nvPr/>
        </p:nvGrpSpPr>
        <p:grpSpPr>
          <a:xfrm>
            <a:off x="4152761" y="832543"/>
            <a:ext cx="4166363" cy="2431471"/>
            <a:chOff x="6003146" y="1316951"/>
            <a:chExt cx="4963501" cy="3241962"/>
          </a:xfrm>
        </p:grpSpPr>
        <p:sp>
          <p:nvSpPr>
            <p:cNvPr id="160" name="Google Shape;160;p33"/>
            <p:cNvSpPr txBox="1"/>
            <p:nvPr/>
          </p:nvSpPr>
          <p:spPr>
            <a:xfrm>
              <a:off x="6003147" y="1316951"/>
              <a:ext cx="4963500" cy="8310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0" i="0" lang="en" sz="3600">
                  <a:solidFill>
                    <a:schemeClr val="accent1"/>
                  </a:solidFill>
                  <a:latin typeface="Poppins Thin"/>
                  <a:ea typeface="Poppins Thin"/>
                  <a:cs typeface="Poppins Thin"/>
                  <a:sym typeface="Poppins Thin"/>
                </a:rPr>
                <a:t>About me</a:t>
              </a:r>
              <a:endParaRPr sz="1100"/>
            </a:p>
          </p:txBody>
        </p:sp>
        <p:grpSp>
          <p:nvGrpSpPr>
            <p:cNvPr id="161" name="Google Shape;161;p33"/>
            <p:cNvGrpSpPr/>
            <p:nvPr/>
          </p:nvGrpSpPr>
          <p:grpSpPr>
            <a:xfrm>
              <a:off x="6003146" y="2191739"/>
              <a:ext cx="4963501" cy="2367173"/>
              <a:chOff x="6003146" y="2191739"/>
              <a:chExt cx="4963501" cy="2367173"/>
            </a:xfrm>
          </p:grpSpPr>
          <p:sp>
            <p:nvSpPr>
              <p:cNvPr id="162" name="Google Shape;162;p33"/>
              <p:cNvSpPr txBox="1"/>
              <p:nvPr/>
            </p:nvSpPr>
            <p:spPr>
              <a:xfrm>
                <a:off x="6003147" y="2463412"/>
                <a:ext cx="4963500" cy="2095500"/>
              </a:xfrm>
              <a:prstGeom prst="rect">
                <a:avLst/>
              </a:prstGeom>
              <a:noFill/>
              <a:ln>
                <a:noFill/>
              </a:ln>
            </p:spPr>
            <p:txBody>
              <a:bodyPr anchorCtr="0" anchor="t" bIns="34275" lIns="68575" spcFirstLastPara="1" rIns="68575" wrap="square" tIns="34275">
                <a:spAutoFit/>
              </a:bodyPr>
              <a:lstStyle/>
              <a:p>
                <a:pPr indent="45720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My name is Alex, and I am a Communications &amp; Business Development Strategist with experience in </a:t>
                </a:r>
                <a:r>
                  <a:rPr lang="en" sz="800">
                    <a:solidFill>
                      <a:srgbClr val="7F7F7F"/>
                    </a:solidFill>
                    <a:latin typeface="Poppins"/>
                    <a:ea typeface="Poppins"/>
                    <a:cs typeface="Poppins"/>
                    <a:sym typeface="Poppins"/>
                  </a:rPr>
                  <a:t>marketing, public relations, brand development, and business research. This experience is within a B2B business development or general awareness context in highly-regulated industries. </a:t>
                </a:r>
                <a:endParaRPr sz="800">
                  <a:solidFill>
                    <a:srgbClr val="7F7F7F"/>
                  </a:solidFill>
                  <a:latin typeface="Poppins"/>
                  <a:ea typeface="Poppins"/>
                  <a:cs typeface="Poppins"/>
                  <a:sym typeface="Poppins"/>
                </a:endParaRPr>
              </a:p>
              <a:p>
                <a:pPr indent="45720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As a generalist, one of my special skills is the ability to wear many hats by immersing myself in different fields or contexts through constant research. My client service is focused on attentiveness, trust, and expectations management.</a:t>
                </a:r>
                <a:endParaRPr sz="800">
                  <a:solidFill>
                    <a:srgbClr val="7F7F7F"/>
                  </a:solidFill>
                  <a:latin typeface="Poppins"/>
                  <a:ea typeface="Poppins"/>
                  <a:cs typeface="Poppins"/>
                  <a:sym typeface="Poppins"/>
                </a:endParaRPr>
              </a:p>
            </p:txBody>
          </p:sp>
          <p:sp>
            <p:nvSpPr>
              <p:cNvPr id="163" name="Google Shape;163;p33"/>
              <p:cNvSpPr txBox="1"/>
              <p:nvPr/>
            </p:nvSpPr>
            <p:spPr>
              <a:xfrm>
                <a:off x="6003146" y="2191739"/>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i="1" lang="en" sz="1100">
                    <a:solidFill>
                      <a:schemeClr val="dk1"/>
                    </a:solidFill>
                    <a:latin typeface="Poppins"/>
                    <a:ea typeface="Poppins"/>
                    <a:cs typeface="Poppins"/>
                    <a:sym typeface="Poppins"/>
                  </a:rPr>
                  <a:t>Greetings</a:t>
                </a:r>
                <a:r>
                  <a:rPr b="1" i="1" lang="en" sz="1100">
                    <a:solidFill>
                      <a:schemeClr val="dk1"/>
                    </a:solidFill>
                    <a:latin typeface="Poppins"/>
                    <a:ea typeface="Poppins"/>
                    <a:cs typeface="Poppins"/>
                    <a:sym typeface="Poppins"/>
                  </a:rPr>
                  <a:t>,</a:t>
                </a:r>
                <a:endParaRPr sz="1100"/>
              </a:p>
            </p:txBody>
          </p:sp>
        </p:grpSp>
      </p:grpSp>
      <p:sp>
        <p:nvSpPr>
          <p:cNvPr id="164" name="Google Shape;164;p33"/>
          <p:cNvSpPr txBox="1"/>
          <p:nvPr/>
        </p:nvSpPr>
        <p:spPr>
          <a:xfrm>
            <a:off x="784622" y="444839"/>
            <a:ext cx="1655087" cy="1385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165" name="Google Shape;165;p33"/>
          <p:cNvCxnSpPr/>
          <p:nvPr/>
        </p:nvCxnSpPr>
        <p:spPr>
          <a:xfrm>
            <a:off x="791766" y="627048"/>
            <a:ext cx="7560469" cy="0"/>
          </a:xfrm>
          <a:prstGeom prst="straightConnector1">
            <a:avLst/>
          </a:prstGeom>
          <a:noFill/>
          <a:ln cap="flat" cmpd="sng" w="9525">
            <a:solidFill>
              <a:schemeClr val="accent1"/>
            </a:solidFill>
            <a:prstDash val="solid"/>
            <a:round/>
            <a:headEnd len="sm" w="sm" type="none"/>
            <a:tailEnd len="sm" w="sm" type="none"/>
          </a:ln>
        </p:spPr>
      </p:cxnSp>
      <p:pic>
        <p:nvPicPr>
          <p:cNvPr id="166" name="Google Shape;166;p33" title="IMG_0051.JPG"/>
          <p:cNvPicPr preferRelativeResize="0"/>
          <p:nvPr>
            <p:ph idx="2" type="pic"/>
          </p:nvPr>
        </p:nvPicPr>
        <p:blipFill rotWithShape="1">
          <a:blip r:embed="rId3">
            <a:alphaModFix/>
          </a:blip>
          <a:srcRect b="0" l="2927" r="2937" t="0"/>
          <a:stretch/>
        </p:blipFill>
        <p:spPr>
          <a:xfrm>
            <a:off x="799416" y="1228499"/>
            <a:ext cx="2566534" cy="3181542"/>
          </a:xfrm>
          <a:prstGeom prst="rect">
            <a:avLst/>
          </a:prstGeom>
          <a:noFill/>
          <a:ln>
            <a:noFill/>
          </a:ln>
        </p:spPr>
      </p:pic>
      <p:sp>
        <p:nvSpPr>
          <p:cNvPr id="167" name="Google Shape;167;p33"/>
          <p:cNvSpPr txBox="1"/>
          <p:nvPr/>
        </p:nvSpPr>
        <p:spPr>
          <a:xfrm>
            <a:off x="4152747" y="3281378"/>
            <a:ext cx="18855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i="1" lang="en" sz="1100">
                <a:solidFill>
                  <a:schemeClr val="dk1"/>
                </a:solidFill>
                <a:latin typeface="Poppins"/>
                <a:ea typeface="Poppins"/>
                <a:cs typeface="Poppins"/>
                <a:sym typeface="Poppins"/>
              </a:rPr>
              <a:t>A few facts about me…</a:t>
            </a:r>
            <a:endParaRPr sz="1100"/>
          </a:p>
        </p:txBody>
      </p:sp>
      <p:graphicFrame>
        <p:nvGraphicFramePr>
          <p:cNvPr id="168" name="Google Shape;168;p33"/>
          <p:cNvGraphicFramePr/>
          <p:nvPr/>
        </p:nvGraphicFramePr>
        <p:xfrm>
          <a:off x="4059663" y="3525379"/>
          <a:ext cx="3000000" cy="3000000"/>
        </p:xfrm>
        <a:graphic>
          <a:graphicData uri="http://schemas.openxmlformats.org/drawingml/2006/table">
            <a:tbl>
              <a:tblPr>
                <a:noFill/>
                <a:tableStyleId>{2B62BC24-9A4B-40AC-BF25-82038FBF43DD}</a:tableStyleId>
              </a:tblPr>
              <a:tblGrid>
                <a:gridCol w="2176275"/>
                <a:gridCol w="2176275"/>
              </a:tblGrid>
              <a:tr h="706550">
                <a:tc>
                  <a:txBody>
                    <a:bodyPr/>
                    <a:lstStyle/>
                    <a:p>
                      <a:pPr indent="-148590" lvl="0" marL="182880" rtl="0" algn="l">
                        <a:spcBef>
                          <a:spcPts val="0"/>
                        </a:spcBef>
                        <a:spcAft>
                          <a:spcPts val="0"/>
                        </a:spcAft>
                        <a:buClr>
                          <a:srgbClr val="7F7F7F"/>
                        </a:buClr>
                        <a:buSzPts val="900"/>
                        <a:buFont typeface="Poppins"/>
                        <a:buChar char="●"/>
                      </a:pPr>
                      <a:r>
                        <a:rPr lang="en" sz="900">
                          <a:solidFill>
                            <a:srgbClr val="7F7F7F"/>
                          </a:solidFill>
                          <a:latin typeface="Poppins"/>
                          <a:ea typeface="Poppins"/>
                          <a:cs typeface="Poppins"/>
                          <a:sym typeface="Poppins"/>
                        </a:rPr>
                        <a:t>I listen to the FT daily </a:t>
                      </a:r>
                      <a:r>
                        <a:rPr lang="en" sz="900">
                          <a:solidFill>
                            <a:srgbClr val="7F7F7F"/>
                          </a:solidFill>
                          <a:latin typeface="Poppins"/>
                          <a:ea typeface="Poppins"/>
                          <a:cs typeface="Poppins"/>
                          <a:sym typeface="Poppins"/>
                        </a:rPr>
                        <a:t>briefing</a:t>
                      </a:r>
                      <a:r>
                        <a:rPr lang="en" sz="900">
                          <a:solidFill>
                            <a:srgbClr val="7F7F7F"/>
                          </a:solidFill>
                          <a:latin typeface="Poppins"/>
                          <a:ea typeface="Poppins"/>
                          <a:cs typeface="Poppins"/>
                          <a:sym typeface="Poppins"/>
                        </a:rPr>
                        <a:t> or the new ep. of OddLots on the way to the gym.  </a:t>
                      </a:r>
                      <a:endParaRPr sz="900">
                        <a:solidFill>
                          <a:srgbClr val="7F7F7F"/>
                        </a:solidFill>
                        <a:latin typeface="Poppins"/>
                        <a:ea typeface="Poppins"/>
                        <a:cs typeface="Poppins"/>
                        <a:sym typeface="Poppins"/>
                      </a:endParaRPr>
                    </a:p>
                  </a:txBody>
                  <a:tcPr marT="45700" marB="45700" marR="45700" marL="457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148590" lvl="0" marL="182880" rtl="0" algn="l">
                        <a:spcBef>
                          <a:spcPts val="0"/>
                        </a:spcBef>
                        <a:spcAft>
                          <a:spcPts val="0"/>
                        </a:spcAft>
                        <a:buClr>
                          <a:srgbClr val="7F7F7F"/>
                        </a:buClr>
                        <a:buSzPts val="900"/>
                        <a:buFont typeface="Poppins"/>
                        <a:buChar char="●"/>
                      </a:pPr>
                      <a:r>
                        <a:rPr lang="en" sz="900">
                          <a:solidFill>
                            <a:srgbClr val="7F7F7F"/>
                          </a:solidFill>
                          <a:latin typeface="Poppins"/>
                          <a:ea typeface="Poppins"/>
                          <a:cs typeface="Poppins"/>
                          <a:sym typeface="Poppins"/>
                        </a:rPr>
                        <a:t>If I have the time, you’ll see me opt for public transit, so I can grab a few minutes with a history book.</a:t>
                      </a:r>
                      <a:endParaRPr sz="900">
                        <a:solidFill>
                          <a:srgbClr val="7F7F7F"/>
                        </a:solidFill>
                        <a:latin typeface="Poppins"/>
                        <a:ea typeface="Poppins"/>
                        <a:cs typeface="Poppins"/>
                        <a:sym typeface="Poppins"/>
                      </a:endParaRPr>
                    </a:p>
                  </a:txBody>
                  <a:tcPr marT="45700" marB="45700" marR="45700" marL="457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574075">
                <a:tc>
                  <a:txBody>
                    <a:bodyPr/>
                    <a:lstStyle/>
                    <a:p>
                      <a:pPr indent="-148590" lvl="0" marL="182880" rtl="0" algn="l">
                        <a:spcBef>
                          <a:spcPts val="0"/>
                        </a:spcBef>
                        <a:spcAft>
                          <a:spcPts val="0"/>
                        </a:spcAft>
                        <a:buClr>
                          <a:srgbClr val="7F7F7F"/>
                        </a:buClr>
                        <a:buSzPts val="900"/>
                        <a:buFont typeface="Poppins"/>
                        <a:buChar char="●"/>
                      </a:pPr>
                      <a:r>
                        <a:rPr lang="en" sz="900">
                          <a:solidFill>
                            <a:srgbClr val="7F7F7F"/>
                          </a:solidFill>
                          <a:latin typeface="Poppins"/>
                          <a:ea typeface="Poppins"/>
                          <a:cs typeface="Poppins"/>
                          <a:sym typeface="Poppins"/>
                        </a:rPr>
                        <a:t>My downtime is usually spent with my dog or out around town with friends.</a:t>
                      </a:r>
                      <a:endParaRPr sz="900">
                        <a:solidFill>
                          <a:srgbClr val="7F7F7F"/>
                        </a:solidFill>
                        <a:latin typeface="Poppins"/>
                        <a:ea typeface="Poppins"/>
                        <a:cs typeface="Poppins"/>
                        <a:sym typeface="Poppins"/>
                      </a:endParaRPr>
                    </a:p>
                  </a:txBody>
                  <a:tcPr marT="45700" marB="45700" marR="45700" marL="457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148590" lvl="0" marL="182880" rtl="0" algn="l">
                        <a:spcBef>
                          <a:spcPts val="0"/>
                        </a:spcBef>
                        <a:spcAft>
                          <a:spcPts val="0"/>
                        </a:spcAft>
                        <a:buClr>
                          <a:srgbClr val="7F7F7F"/>
                        </a:buClr>
                        <a:buSzPts val="900"/>
                        <a:buFont typeface="Poppins"/>
                        <a:buChar char="●"/>
                      </a:pPr>
                      <a:r>
                        <a:rPr lang="en" sz="900">
                          <a:solidFill>
                            <a:srgbClr val="7F7F7F"/>
                          </a:solidFill>
                          <a:latin typeface="Poppins"/>
                          <a:ea typeface="Poppins"/>
                          <a:cs typeface="Poppins"/>
                          <a:sym typeface="Poppins"/>
                        </a:rPr>
                        <a:t>I’m a huge cinephile. </a:t>
                      </a:r>
                      <a:endParaRPr sz="900">
                        <a:solidFill>
                          <a:srgbClr val="7F7F7F"/>
                        </a:solidFill>
                        <a:latin typeface="Poppins"/>
                        <a:ea typeface="Poppins"/>
                        <a:cs typeface="Poppins"/>
                        <a:sym typeface="Poppins"/>
                      </a:endParaRPr>
                    </a:p>
                  </a:txBody>
                  <a:tcPr marT="45700" marB="45700" marR="45700" marL="457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cxnSp>
        <p:nvCxnSpPr>
          <p:cNvPr id="169" name="Google Shape;169;p33"/>
          <p:cNvCxnSpPr/>
          <p:nvPr/>
        </p:nvCxnSpPr>
        <p:spPr>
          <a:xfrm>
            <a:off x="4106091" y="3257999"/>
            <a:ext cx="4259700" cy="2100"/>
          </a:xfrm>
          <a:prstGeom prst="straightConnector1">
            <a:avLst/>
          </a:prstGeom>
          <a:noFill/>
          <a:ln cap="flat" cmpd="sng" w="9525">
            <a:solidFill>
              <a:schemeClr val="accent5"/>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4"/>
          <p:cNvSpPr txBox="1"/>
          <p:nvPr/>
        </p:nvSpPr>
        <p:spPr>
          <a:xfrm>
            <a:off x="689373" y="1278882"/>
            <a:ext cx="3722648" cy="623248"/>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0" i="0" lang="en" sz="3600">
                <a:solidFill>
                  <a:schemeClr val="accent1"/>
                </a:solidFill>
                <a:latin typeface="Poppins Thin"/>
                <a:ea typeface="Poppins Thin"/>
                <a:cs typeface="Poppins Thin"/>
                <a:sym typeface="Poppins Thin"/>
              </a:rPr>
              <a:t>Education </a:t>
            </a:r>
            <a:endParaRPr b="0" i="0" sz="3600">
              <a:solidFill>
                <a:schemeClr val="accent1"/>
              </a:solidFill>
              <a:latin typeface="Poppins Thin"/>
              <a:ea typeface="Poppins Thin"/>
              <a:cs typeface="Poppins Thin"/>
              <a:sym typeface="Poppins Thin"/>
            </a:endParaRPr>
          </a:p>
        </p:txBody>
      </p:sp>
      <p:sp>
        <p:nvSpPr>
          <p:cNvPr id="175" name="Google Shape;175;p34"/>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176" name="Google Shape;176;p34"/>
          <p:cNvCxnSpPr/>
          <p:nvPr/>
        </p:nvCxnSpPr>
        <p:spPr>
          <a:xfrm>
            <a:off x="791766" y="627048"/>
            <a:ext cx="7560469" cy="0"/>
          </a:xfrm>
          <a:prstGeom prst="straightConnector1">
            <a:avLst/>
          </a:prstGeom>
          <a:noFill/>
          <a:ln cap="flat" cmpd="sng" w="9525">
            <a:solidFill>
              <a:schemeClr val="accent1"/>
            </a:solidFill>
            <a:prstDash val="solid"/>
            <a:round/>
            <a:headEnd len="sm" w="sm" type="none"/>
            <a:tailEnd len="sm" w="sm" type="none"/>
          </a:ln>
        </p:spPr>
      </p:cxnSp>
      <p:sp>
        <p:nvSpPr>
          <p:cNvPr id="177" name="Google Shape;177;p34"/>
          <p:cNvSpPr/>
          <p:nvPr/>
        </p:nvSpPr>
        <p:spPr>
          <a:xfrm>
            <a:off x="791766" y="2984405"/>
            <a:ext cx="3780234" cy="1410429"/>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178" name="Google Shape;178;p34"/>
          <p:cNvSpPr txBox="1"/>
          <p:nvPr/>
        </p:nvSpPr>
        <p:spPr>
          <a:xfrm>
            <a:off x="717654" y="2073102"/>
            <a:ext cx="3722700" cy="5865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With both a background in History and Mathematics, I’d say my education focused on writing </a:t>
            </a:r>
            <a:r>
              <a:rPr lang="en" sz="800">
                <a:solidFill>
                  <a:srgbClr val="7F7F7F"/>
                </a:solidFill>
                <a:latin typeface="Poppins"/>
                <a:ea typeface="Poppins"/>
                <a:cs typeface="Poppins"/>
                <a:sym typeface="Poppins"/>
              </a:rPr>
              <a:t>and</a:t>
            </a:r>
            <a:r>
              <a:rPr lang="en" sz="800">
                <a:solidFill>
                  <a:srgbClr val="7F7F7F"/>
                </a:solidFill>
                <a:latin typeface="Poppins"/>
                <a:ea typeface="Poppins"/>
                <a:cs typeface="Poppins"/>
                <a:sym typeface="Poppins"/>
              </a:rPr>
              <a:t> argument, as well as theories of change, development, relation, and systems.</a:t>
            </a:r>
            <a:endParaRPr sz="1100"/>
          </a:p>
        </p:txBody>
      </p:sp>
      <p:pic>
        <p:nvPicPr>
          <p:cNvPr descr="File:Columbia University.jpg - Wikipedia" id="179" name="Google Shape;179;p34"/>
          <p:cNvPicPr preferRelativeResize="0"/>
          <p:nvPr>
            <p:ph idx="2" type="pic"/>
          </p:nvPr>
        </p:nvPicPr>
        <p:blipFill rotWithShape="1">
          <a:blip r:embed="rId3">
            <a:alphaModFix/>
          </a:blip>
          <a:srcRect b="3964" l="0" r="0" t="56276"/>
          <a:stretch/>
        </p:blipFill>
        <p:spPr>
          <a:xfrm>
            <a:off x="791775" y="2888000"/>
            <a:ext cx="3780225" cy="2004001"/>
          </a:xfrm>
          <a:prstGeom prst="rect">
            <a:avLst/>
          </a:prstGeom>
          <a:noFill/>
          <a:ln>
            <a:noFill/>
          </a:ln>
        </p:spPr>
      </p:pic>
      <p:grpSp>
        <p:nvGrpSpPr>
          <p:cNvPr id="180" name="Google Shape;180;p34"/>
          <p:cNvGrpSpPr/>
          <p:nvPr/>
        </p:nvGrpSpPr>
        <p:grpSpPr>
          <a:xfrm>
            <a:off x="5193110" y="1257005"/>
            <a:ext cx="2713474" cy="3137809"/>
            <a:chOff x="6924146" y="1676007"/>
            <a:chExt cx="3617965" cy="4183745"/>
          </a:xfrm>
        </p:grpSpPr>
        <p:cxnSp>
          <p:nvCxnSpPr>
            <p:cNvPr id="181" name="Google Shape;181;p34"/>
            <p:cNvCxnSpPr/>
            <p:nvPr/>
          </p:nvCxnSpPr>
          <p:spPr>
            <a:xfrm>
              <a:off x="6987091" y="1738952"/>
              <a:ext cx="0" cy="4120800"/>
            </a:xfrm>
            <a:prstGeom prst="straightConnector1">
              <a:avLst/>
            </a:prstGeom>
            <a:noFill/>
            <a:ln cap="flat" cmpd="sng" w="9525">
              <a:solidFill>
                <a:schemeClr val="accent5"/>
              </a:solidFill>
              <a:prstDash val="solid"/>
              <a:miter lim="800000"/>
              <a:headEnd len="sm" w="sm" type="none"/>
              <a:tailEnd len="sm" w="sm" type="none"/>
            </a:ln>
          </p:spPr>
        </p:cxnSp>
        <p:sp>
          <p:nvSpPr>
            <p:cNvPr id="182" name="Google Shape;182;p34"/>
            <p:cNvSpPr/>
            <p:nvPr/>
          </p:nvSpPr>
          <p:spPr>
            <a:xfrm>
              <a:off x="6924146" y="167600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183" name="Google Shape;183;p34"/>
            <p:cNvSpPr/>
            <p:nvPr/>
          </p:nvSpPr>
          <p:spPr>
            <a:xfrm>
              <a:off x="6924146" y="4829242"/>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nvGrpSpPr>
            <p:cNvPr id="184" name="Google Shape;184;p34"/>
            <p:cNvGrpSpPr/>
            <p:nvPr/>
          </p:nvGrpSpPr>
          <p:grpSpPr>
            <a:xfrm>
              <a:off x="6924146" y="2872600"/>
              <a:ext cx="3617965" cy="2341419"/>
              <a:chOff x="6924146" y="1295983"/>
              <a:chExt cx="3617965" cy="2341419"/>
            </a:xfrm>
          </p:grpSpPr>
          <p:sp>
            <p:nvSpPr>
              <p:cNvPr id="185" name="Google Shape;185;p34"/>
              <p:cNvSpPr txBox="1"/>
              <p:nvPr/>
            </p:nvSpPr>
            <p:spPr>
              <a:xfrm>
                <a:off x="7120011" y="1852448"/>
                <a:ext cx="3422100" cy="256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rgbClr val="7F7F7F"/>
                    </a:solidFill>
                    <a:latin typeface="Poppins"/>
                    <a:ea typeface="Poppins"/>
                    <a:cs typeface="Poppins"/>
                    <a:sym typeface="Poppins"/>
                  </a:rPr>
                  <a:t>Highlights</a:t>
                </a:r>
                <a:endParaRPr sz="1100"/>
              </a:p>
            </p:txBody>
          </p:sp>
          <p:sp>
            <p:nvSpPr>
              <p:cNvPr id="186" name="Google Shape;186;p34"/>
              <p:cNvSpPr txBox="1"/>
              <p:nvPr/>
            </p:nvSpPr>
            <p:spPr>
              <a:xfrm>
                <a:off x="7120010" y="1603760"/>
                <a:ext cx="3422100" cy="276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900">
                    <a:solidFill>
                      <a:schemeClr val="dk1"/>
                    </a:solidFill>
                    <a:latin typeface="Poppins"/>
                    <a:ea typeface="Poppins"/>
                    <a:cs typeface="Poppins"/>
                    <a:sym typeface="Poppins"/>
                  </a:rPr>
                  <a:t>B.A. in History &amp; Minor in Mathematics</a:t>
                </a:r>
                <a:endParaRPr sz="900">
                  <a:solidFill>
                    <a:schemeClr val="dk1"/>
                  </a:solidFill>
                  <a:latin typeface="Poppins"/>
                  <a:ea typeface="Poppins"/>
                  <a:cs typeface="Poppins"/>
                  <a:sym typeface="Poppins"/>
                </a:endParaRPr>
              </a:p>
            </p:txBody>
          </p:sp>
          <p:sp>
            <p:nvSpPr>
              <p:cNvPr id="187" name="Google Shape;187;p34"/>
              <p:cNvSpPr/>
              <p:nvPr/>
            </p:nvSpPr>
            <p:spPr>
              <a:xfrm>
                <a:off x="6924146" y="167600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188" name="Google Shape;188;p34"/>
              <p:cNvSpPr txBox="1"/>
              <p:nvPr/>
            </p:nvSpPr>
            <p:spPr>
              <a:xfrm>
                <a:off x="7120011" y="2060602"/>
                <a:ext cx="3422100" cy="1576800"/>
              </a:xfrm>
              <a:prstGeom prst="rect">
                <a:avLst/>
              </a:prstGeom>
              <a:noFill/>
              <a:ln>
                <a:noFill/>
              </a:ln>
            </p:spPr>
            <p:txBody>
              <a:bodyPr anchorCtr="0" anchor="t" bIns="34275" lIns="68575" spcFirstLastPara="1" rIns="68575" wrap="square" tIns="34275">
                <a:spAutoFit/>
              </a:bodyPr>
              <a:lstStyle/>
              <a:p>
                <a:pPr indent="-135890" lvl="0" marL="182880" marR="0" rtl="0" algn="l">
                  <a:lnSpc>
                    <a:spcPct val="155555"/>
                  </a:lnSpc>
                  <a:spcBef>
                    <a:spcPts val="0"/>
                  </a:spcBef>
                  <a:spcAft>
                    <a:spcPts val="0"/>
                  </a:spcAft>
                  <a:buClr>
                    <a:srgbClr val="A5A5A5"/>
                  </a:buClr>
                  <a:buSzPts val="700"/>
                  <a:buFont typeface="Poppins"/>
                  <a:buChar char="●"/>
                </a:pPr>
                <a:r>
                  <a:rPr lang="en" sz="700">
                    <a:solidFill>
                      <a:srgbClr val="A5A5A5"/>
                    </a:solidFill>
                    <a:latin typeface="Poppins"/>
                    <a:ea typeface="Poppins"/>
                    <a:cs typeface="Poppins"/>
                    <a:sym typeface="Poppins"/>
                  </a:rPr>
                  <a:t>Dean’s List</a:t>
                </a:r>
                <a:endParaRPr sz="700">
                  <a:solidFill>
                    <a:srgbClr val="A5A5A5"/>
                  </a:solidFill>
                  <a:latin typeface="Poppins"/>
                  <a:ea typeface="Poppins"/>
                  <a:cs typeface="Poppins"/>
                  <a:sym typeface="Poppins"/>
                </a:endParaRPr>
              </a:p>
              <a:p>
                <a:pPr indent="-135890" lvl="0" marL="182880" marR="0" rtl="0" algn="l">
                  <a:lnSpc>
                    <a:spcPct val="155555"/>
                  </a:lnSpc>
                  <a:spcBef>
                    <a:spcPts val="0"/>
                  </a:spcBef>
                  <a:spcAft>
                    <a:spcPts val="0"/>
                  </a:spcAft>
                  <a:buClr>
                    <a:srgbClr val="A5A5A5"/>
                  </a:buClr>
                  <a:buSzPts val="700"/>
                  <a:buFont typeface="Poppins"/>
                  <a:buChar char="●"/>
                </a:pPr>
                <a:r>
                  <a:rPr lang="en" sz="700">
                    <a:solidFill>
                      <a:srgbClr val="A5A5A5"/>
                    </a:solidFill>
                    <a:latin typeface="Poppins"/>
                    <a:ea typeface="Poppins"/>
                    <a:cs typeface="Poppins"/>
                    <a:sym typeface="Poppins"/>
                  </a:rPr>
                  <a:t>Kluge Scholar</a:t>
                </a:r>
                <a:endParaRPr sz="700">
                  <a:solidFill>
                    <a:srgbClr val="A5A5A5"/>
                  </a:solidFill>
                  <a:latin typeface="Poppins"/>
                  <a:ea typeface="Poppins"/>
                  <a:cs typeface="Poppins"/>
                  <a:sym typeface="Poppins"/>
                </a:endParaRPr>
              </a:p>
              <a:p>
                <a:pPr indent="-135890" lvl="0" marL="182880" marR="0" rtl="0" algn="l">
                  <a:lnSpc>
                    <a:spcPct val="155555"/>
                  </a:lnSpc>
                  <a:spcBef>
                    <a:spcPts val="0"/>
                  </a:spcBef>
                  <a:spcAft>
                    <a:spcPts val="0"/>
                  </a:spcAft>
                  <a:buClr>
                    <a:srgbClr val="A5A5A5"/>
                  </a:buClr>
                  <a:buSzPts val="700"/>
                  <a:buFont typeface="Poppins"/>
                  <a:buChar char="●"/>
                </a:pPr>
                <a:r>
                  <a:rPr lang="en" sz="700">
                    <a:solidFill>
                      <a:srgbClr val="A5A5A5"/>
                    </a:solidFill>
                    <a:latin typeface="Poppins"/>
                    <a:ea typeface="Poppins"/>
                    <a:cs typeface="Poppins"/>
                    <a:sym typeface="Poppins"/>
                  </a:rPr>
                  <a:t>Solid network of founders, consultants, finance professionals, and engineers</a:t>
                </a:r>
                <a:endParaRPr sz="700">
                  <a:solidFill>
                    <a:srgbClr val="A5A5A5"/>
                  </a:solidFill>
                  <a:latin typeface="Poppins"/>
                  <a:ea typeface="Poppins"/>
                  <a:cs typeface="Poppins"/>
                  <a:sym typeface="Poppins"/>
                </a:endParaRPr>
              </a:p>
              <a:p>
                <a:pPr indent="-135890" lvl="0" marL="182880" marR="0" rtl="0" algn="l">
                  <a:lnSpc>
                    <a:spcPct val="155555"/>
                  </a:lnSpc>
                  <a:spcBef>
                    <a:spcPts val="0"/>
                  </a:spcBef>
                  <a:spcAft>
                    <a:spcPts val="0"/>
                  </a:spcAft>
                  <a:buClr>
                    <a:srgbClr val="A5A5A5"/>
                  </a:buClr>
                  <a:buSzPts val="700"/>
                  <a:buFont typeface="Poppins"/>
                  <a:buChar char="●"/>
                </a:pPr>
                <a:r>
                  <a:rPr lang="en" sz="700">
                    <a:solidFill>
                      <a:srgbClr val="A5A5A5"/>
                    </a:solidFill>
                    <a:latin typeface="Poppins"/>
                    <a:ea typeface="Poppins"/>
                    <a:cs typeface="Poppins"/>
                    <a:sym typeface="Poppins"/>
                  </a:rPr>
                  <a:t>Courses in writing, economic history, </a:t>
                </a:r>
                <a:r>
                  <a:rPr lang="en" sz="700">
                    <a:solidFill>
                      <a:srgbClr val="A5A5A5"/>
                    </a:solidFill>
                    <a:latin typeface="Poppins"/>
                    <a:ea typeface="Poppins"/>
                    <a:cs typeface="Poppins"/>
                    <a:sym typeface="Poppins"/>
                  </a:rPr>
                  <a:t>financial</a:t>
                </a:r>
                <a:r>
                  <a:rPr lang="en" sz="700">
                    <a:solidFill>
                      <a:srgbClr val="A5A5A5"/>
                    </a:solidFill>
                    <a:latin typeface="Poppins"/>
                    <a:ea typeface="Poppins"/>
                    <a:cs typeface="Poppins"/>
                    <a:sym typeface="Poppins"/>
                  </a:rPr>
                  <a:t> modeling, multivariable calculus &amp; graduate-level mathematics</a:t>
                </a:r>
                <a:endParaRPr sz="700">
                  <a:solidFill>
                    <a:srgbClr val="A5A5A5"/>
                  </a:solidFill>
                  <a:latin typeface="Poppins"/>
                  <a:ea typeface="Poppins"/>
                  <a:cs typeface="Poppins"/>
                  <a:sym typeface="Poppins"/>
                </a:endParaRPr>
              </a:p>
            </p:txBody>
          </p:sp>
          <p:sp>
            <p:nvSpPr>
              <p:cNvPr id="189" name="Google Shape;189;p34"/>
              <p:cNvSpPr txBox="1"/>
              <p:nvPr/>
            </p:nvSpPr>
            <p:spPr>
              <a:xfrm>
                <a:off x="7120010" y="1295983"/>
                <a:ext cx="34221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Columbia University</a:t>
                </a:r>
                <a:endParaRPr b="1" sz="1100">
                  <a:solidFill>
                    <a:schemeClr val="dk1"/>
                  </a:solidFill>
                  <a:latin typeface="Poppins"/>
                  <a:ea typeface="Poppins"/>
                  <a:cs typeface="Poppins"/>
                  <a:sym typeface="Poppins"/>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93" name="Shape 193"/>
        <p:cNvGrpSpPr/>
        <p:nvPr/>
      </p:nvGrpSpPr>
      <p:grpSpPr>
        <a:xfrm>
          <a:off x="0" y="0"/>
          <a:ext cx="0" cy="0"/>
          <a:chOff x="0" y="0"/>
          <a:chExt cx="0" cy="0"/>
        </a:xfrm>
      </p:grpSpPr>
      <p:sp>
        <p:nvSpPr>
          <p:cNvPr id="194" name="Google Shape;194;p35"/>
          <p:cNvSpPr txBox="1"/>
          <p:nvPr/>
        </p:nvSpPr>
        <p:spPr>
          <a:xfrm>
            <a:off x="689373" y="1026951"/>
            <a:ext cx="3722700" cy="6234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600">
                <a:solidFill>
                  <a:schemeClr val="lt1"/>
                </a:solidFill>
                <a:latin typeface="Poppins Thin"/>
                <a:ea typeface="Poppins Thin"/>
                <a:cs typeface="Poppins Thin"/>
                <a:sym typeface="Poppins Thin"/>
              </a:rPr>
              <a:t>Highlighted Ski</a:t>
            </a:r>
            <a:r>
              <a:rPr b="0" i="0" lang="en" sz="3600">
                <a:solidFill>
                  <a:schemeClr val="lt1"/>
                </a:solidFill>
                <a:latin typeface="Poppins Thin"/>
                <a:ea typeface="Poppins Thin"/>
                <a:cs typeface="Poppins Thin"/>
                <a:sym typeface="Poppins Thin"/>
              </a:rPr>
              <a:t>lls</a:t>
            </a:r>
            <a:endParaRPr b="0" i="0" sz="3600">
              <a:solidFill>
                <a:schemeClr val="lt1"/>
              </a:solidFill>
              <a:latin typeface="Poppins Thin"/>
              <a:ea typeface="Poppins Thin"/>
              <a:cs typeface="Poppins Thin"/>
              <a:sym typeface="Poppins Thin"/>
            </a:endParaRPr>
          </a:p>
        </p:txBody>
      </p:sp>
      <p:sp>
        <p:nvSpPr>
          <p:cNvPr id="195" name="Google Shape;195;p35"/>
          <p:cNvSpPr/>
          <p:nvPr/>
        </p:nvSpPr>
        <p:spPr>
          <a:xfrm>
            <a:off x="5175487" y="1134960"/>
            <a:ext cx="2680965" cy="3181544"/>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196" name="Google Shape;196;p35"/>
          <p:cNvSpPr txBox="1"/>
          <p:nvPr/>
        </p:nvSpPr>
        <p:spPr>
          <a:xfrm>
            <a:off x="689373" y="1692000"/>
            <a:ext cx="3057300" cy="1980900"/>
          </a:xfrm>
          <a:prstGeom prst="rect">
            <a:avLst/>
          </a:prstGeom>
          <a:noFill/>
          <a:ln>
            <a:noFill/>
          </a:ln>
        </p:spPr>
        <p:txBody>
          <a:bodyPr anchorCtr="0" anchor="t" bIns="34275" lIns="68575" spcFirstLastPara="1" rIns="68575" wrap="square" tIns="34275">
            <a:spAutoFit/>
          </a:bodyPr>
          <a:lstStyle/>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Storytelling and writing</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Client relationship management</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Crisis communications</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Financial </a:t>
            </a:r>
            <a:r>
              <a:rPr lang="en" sz="900">
                <a:solidFill>
                  <a:schemeClr val="lt1"/>
                </a:solidFill>
                <a:latin typeface="Poppins"/>
                <a:ea typeface="Poppins"/>
                <a:cs typeface="Poppins"/>
                <a:sym typeface="Poppins"/>
              </a:rPr>
              <a:t>analysis, competitive analysis, </a:t>
            </a:r>
            <a:r>
              <a:rPr lang="en" sz="900">
                <a:solidFill>
                  <a:schemeClr val="lt1"/>
                </a:solidFill>
                <a:latin typeface="Poppins"/>
                <a:ea typeface="Poppins"/>
                <a:cs typeface="Poppins"/>
                <a:sym typeface="Poppins"/>
              </a:rPr>
              <a:t>and executive reports</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DEI and ESG reporting</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C-suite collaboration</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Content and data management for consistent and accurate reporting</a:t>
            </a:r>
            <a:endParaRPr sz="900">
              <a:solidFill>
                <a:schemeClr val="lt1"/>
              </a:solidFill>
              <a:latin typeface="Poppins"/>
              <a:ea typeface="Poppins"/>
              <a:cs typeface="Poppins"/>
              <a:sym typeface="Poppins"/>
            </a:endParaRPr>
          </a:p>
        </p:txBody>
      </p:sp>
      <p:sp>
        <p:nvSpPr>
          <p:cNvPr id="197" name="Google Shape;197;p35"/>
          <p:cNvSpPr txBox="1"/>
          <p:nvPr/>
        </p:nvSpPr>
        <p:spPr>
          <a:xfrm>
            <a:off x="5577521" y="1443596"/>
            <a:ext cx="1876897" cy="392415"/>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100">
                <a:solidFill>
                  <a:schemeClr val="lt1"/>
                </a:solidFill>
                <a:latin typeface="Poppins"/>
                <a:ea typeface="Poppins"/>
                <a:cs typeface="Poppins"/>
                <a:sym typeface="Poppins"/>
              </a:rPr>
              <a:t>Software</a:t>
            </a:r>
            <a:endParaRPr sz="1100"/>
          </a:p>
        </p:txBody>
      </p:sp>
      <p:sp>
        <p:nvSpPr>
          <p:cNvPr id="198" name="Google Shape;198;p35"/>
          <p:cNvSpPr txBox="1"/>
          <p:nvPr/>
        </p:nvSpPr>
        <p:spPr>
          <a:xfrm>
            <a:off x="689373" y="3662846"/>
            <a:ext cx="1546500" cy="5310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000">
                <a:solidFill>
                  <a:schemeClr val="lt1"/>
                </a:solidFill>
                <a:latin typeface="Poppins Thin"/>
                <a:ea typeface="Poppins Thin"/>
                <a:cs typeface="Poppins Thin"/>
                <a:sym typeface="Poppins Thin"/>
              </a:rPr>
              <a:t>300</a:t>
            </a:r>
            <a:r>
              <a:rPr b="0" i="0" lang="en" sz="3000">
                <a:solidFill>
                  <a:schemeClr val="lt1"/>
                </a:solidFill>
                <a:latin typeface="Poppins Thin"/>
                <a:ea typeface="Poppins Thin"/>
                <a:cs typeface="Poppins Thin"/>
                <a:sym typeface="Poppins Thin"/>
              </a:rPr>
              <a:t>+</a:t>
            </a:r>
            <a:endParaRPr sz="1100"/>
          </a:p>
        </p:txBody>
      </p:sp>
      <p:sp>
        <p:nvSpPr>
          <p:cNvPr id="199" name="Google Shape;199;p35"/>
          <p:cNvSpPr txBox="1"/>
          <p:nvPr/>
        </p:nvSpPr>
        <p:spPr>
          <a:xfrm>
            <a:off x="689375" y="4126700"/>
            <a:ext cx="1744800" cy="6234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1" lang="en" sz="1200">
                <a:solidFill>
                  <a:schemeClr val="lt1"/>
                </a:solidFill>
                <a:latin typeface="Poppins"/>
                <a:ea typeface="Poppins"/>
                <a:cs typeface="Poppins"/>
                <a:sym typeface="Poppins"/>
              </a:rPr>
              <a:t>Press releases, reports, and presentation decks</a:t>
            </a:r>
            <a:endParaRPr sz="900"/>
          </a:p>
        </p:txBody>
      </p:sp>
      <p:sp>
        <p:nvSpPr>
          <p:cNvPr id="200" name="Google Shape;200;p35"/>
          <p:cNvSpPr txBox="1"/>
          <p:nvPr/>
        </p:nvSpPr>
        <p:spPr>
          <a:xfrm>
            <a:off x="2513410" y="3662846"/>
            <a:ext cx="1546500" cy="5310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000">
                <a:solidFill>
                  <a:schemeClr val="lt1"/>
                </a:solidFill>
                <a:latin typeface="Poppins Thin"/>
                <a:ea typeface="Poppins Thin"/>
                <a:cs typeface="Poppins Thin"/>
                <a:sym typeface="Poppins Thin"/>
              </a:rPr>
              <a:t>Native</a:t>
            </a:r>
            <a:endParaRPr sz="1100"/>
          </a:p>
        </p:txBody>
      </p:sp>
      <p:sp>
        <p:nvSpPr>
          <p:cNvPr id="201" name="Google Shape;201;p35"/>
          <p:cNvSpPr txBox="1"/>
          <p:nvPr/>
        </p:nvSpPr>
        <p:spPr>
          <a:xfrm>
            <a:off x="2513399" y="4126700"/>
            <a:ext cx="1744800" cy="2847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1" lang="en">
                <a:solidFill>
                  <a:schemeClr val="lt1"/>
                </a:solidFill>
                <a:latin typeface="Poppins"/>
                <a:ea typeface="Poppins"/>
                <a:cs typeface="Poppins"/>
                <a:sym typeface="Poppins"/>
              </a:rPr>
              <a:t>Spanish speaker</a:t>
            </a:r>
            <a:endParaRPr sz="1100"/>
          </a:p>
        </p:txBody>
      </p:sp>
      <p:grpSp>
        <p:nvGrpSpPr>
          <p:cNvPr id="202" name="Google Shape;202;p35"/>
          <p:cNvGrpSpPr/>
          <p:nvPr/>
        </p:nvGrpSpPr>
        <p:grpSpPr>
          <a:xfrm>
            <a:off x="3946090" y="2741943"/>
            <a:ext cx="677400" cy="677400"/>
            <a:chOff x="5261453" y="4913632"/>
            <a:chExt cx="903200" cy="903200"/>
          </a:xfrm>
        </p:grpSpPr>
        <p:sp>
          <p:nvSpPr>
            <p:cNvPr id="203" name="Google Shape;203;p35"/>
            <p:cNvSpPr/>
            <p:nvPr/>
          </p:nvSpPr>
          <p:spPr>
            <a:xfrm>
              <a:off x="5261453" y="4913632"/>
              <a:ext cx="903200" cy="9032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lt1"/>
                </a:solidFill>
                <a:latin typeface="Poppins"/>
                <a:ea typeface="Poppins"/>
                <a:cs typeface="Poppins"/>
                <a:sym typeface="Poppins"/>
              </a:endParaRPr>
            </a:p>
          </p:txBody>
        </p:sp>
        <p:grpSp>
          <p:nvGrpSpPr>
            <p:cNvPr id="204" name="Google Shape;204;p35"/>
            <p:cNvGrpSpPr/>
            <p:nvPr/>
          </p:nvGrpSpPr>
          <p:grpSpPr>
            <a:xfrm>
              <a:off x="5532654" y="5210896"/>
              <a:ext cx="345278" cy="357948"/>
              <a:chOff x="4021867" y="5049531"/>
              <a:chExt cx="771680" cy="800000"/>
            </a:xfrm>
          </p:grpSpPr>
          <p:cxnSp>
            <p:nvCxnSpPr>
              <p:cNvPr id="205" name="Google Shape;205;p35"/>
              <p:cNvCxnSpPr/>
              <p:nvPr/>
            </p:nvCxnSpPr>
            <p:spPr>
              <a:xfrm>
                <a:off x="4040748" y="5078369"/>
                <a:ext cx="752799" cy="0"/>
              </a:xfrm>
              <a:prstGeom prst="straightConnector1">
                <a:avLst/>
              </a:prstGeom>
              <a:noFill/>
              <a:ln cap="flat" cmpd="sng" w="38100">
                <a:solidFill>
                  <a:schemeClr val="lt1"/>
                </a:solidFill>
                <a:prstDash val="solid"/>
                <a:round/>
                <a:headEnd len="sm" w="sm" type="none"/>
                <a:tailEnd len="sm" w="sm" type="none"/>
              </a:ln>
            </p:spPr>
          </p:cxnSp>
          <p:cxnSp>
            <p:nvCxnSpPr>
              <p:cNvPr id="206" name="Google Shape;206;p35"/>
              <p:cNvCxnSpPr/>
              <p:nvPr/>
            </p:nvCxnSpPr>
            <p:spPr>
              <a:xfrm>
                <a:off x="4754299" y="5049531"/>
                <a:ext cx="0" cy="800000"/>
              </a:xfrm>
              <a:prstGeom prst="straightConnector1">
                <a:avLst/>
              </a:prstGeom>
              <a:noFill/>
              <a:ln cap="flat" cmpd="sng" w="38100">
                <a:solidFill>
                  <a:schemeClr val="lt1"/>
                </a:solidFill>
                <a:prstDash val="solid"/>
                <a:round/>
                <a:headEnd len="sm" w="sm" type="none"/>
                <a:tailEnd len="sm" w="sm" type="none"/>
              </a:ln>
            </p:spPr>
          </p:cxnSp>
          <p:cxnSp>
            <p:nvCxnSpPr>
              <p:cNvPr id="207" name="Google Shape;207;p35"/>
              <p:cNvCxnSpPr/>
              <p:nvPr/>
            </p:nvCxnSpPr>
            <p:spPr>
              <a:xfrm flipH="1" rot="10800000">
                <a:off x="4021867" y="5080600"/>
                <a:ext cx="732400" cy="732400"/>
              </a:xfrm>
              <a:prstGeom prst="straightConnector1">
                <a:avLst/>
              </a:prstGeom>
              <a:noFill/>
              <a:ln cap="flat" cmpd="sng" w="38100">
                <a:solidFill>
                  <a:schemeClr val="lt1"/>
                </a:solidFill>
                <a:prstDash val="solid"/>
                <a:round/>
                <a:headEnd len="sm" w="sm" type="none"/>
                <a:tailEnd len="sm" w="sm" type="none"/>
              </a:ln>
            </p:spPr>
          </p:cxnSp>
        </p:grpSp>
      </p:grpSp>
      <p:sp>
        <p:nvSpPr>
          <p:cNvPr id="208" name="Google Shape;208;p35"/>
          <p:cNvSpPr txBox="1"/>
          <p:nvPr/>
        </p:nvSpPr>
        <p:spPr>
          <a:xfrm>
            <a:off x="779018" y="444839"/>
            <a:ext cx="1655100" cy="1386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900">
                <a:solidFill>
                  <a:schemeClr val="lt1"/>
                </a:solidFill>
                <a:latin typeface="Poppins"/>
                <a:ea typeface="Poppins"/>
                <a:cs typeface="Poppins"/>
                <a:sym typeface="Poppins"/>
              </a:rPr>
              <a:t>Alex Longoria</a:t>
            </a:r>
            <a:endParaRPr sz="900">
              <a:solidFill>
                <a:schemeClr val="lt1"/>
              </a:solidFill>
              <a:latin typeface="Poppins"/>
              <a:ea typeface="Poppins"/>
              <a:cs typeface="Poppins"/>
              <a:sym typeface="Poppins"/>
            </a:endParaRPr>
          </a:p>
        </p:txBody>
      </p:sp>
      <p:cxnSp>
        <p:nvCxnSpPr>
          <p:cNvPr id="209" name="Google Shape;209;p35"/>
          <p:cNvCxnSpPr/>
          <p:nvPr/>
        </p:nvCxnSpPr>
        <p:spPr>
          <a:xfrm>
            <a:off x="770793" y="627048"/>
            <a:ext cx="7587000" cy="0"/>
          </a:xfrm>
          <a:prstGeom prst="straightConnector1">
            <a:avLst/>
          </a:prstGeom>
          <a:noFill/>
          <a:ln cap="flat" cmpd="sng" w="9525">
            <a:solidFill>
              <a:schemeClr val="lt1"/>
            </a:solidFill>
            <a:prstDash val="solid"/>
            <a:round/>
            <a:headEnd len="sm" w="sm" type="none"/>
            <a:tailEnd len="sm" w="sm" type="none"/>
          </a:ln>
        </p:spPr>
      </p:cxnSp>
      <p:grpSp>
        <p:nvGrpSpPr>
          <p:cNvPr id="210" name="Google Shape;210;p35"/>
          <p:cNvGrpSpPr/>
          <p:nvPr/>
        </p:nvGrpSpPr>
        <p:grpSpPr>
          <a:xfrm>
            <a:off x="5709695" y="2170050"/>
            <a:ext cx="1501736" cy="1783026"/>
            <a:chOff x="7601308" y="2893400"/>
            <a:chExt cx="2002315" cy="2377368"/>
          </a:xfrm>
        </p:grpSpPr>
        <p:grpSp>
          <p:nvGrpSpPr>
            <p:cNvPr id="211" name="Google Shape;211;p35"/>
            <p:cNvGrpSpPr/>
            <p:nvPr/>
          </p:nvGrpSpPr>
          <p:grpSpPr>
            <a:xfrm>
              <a:off x="7601372" y="2893400"/>
              <a:ext cx="1831251" cy="289200"/>
              <a:chOff x="7021650" y="2398531"/>
              <a:chExt cx="1831251" cy="289200"/>
            </a:xfrm>
          </p:grpSpPr>
          <p:grpSp>
            <p:nvGrpSpPr>
              <p:cNvPr id="212" name="Google Shape;212;p35"/>
              <p:cNvGrpSpPr/>
              <p:nvPr/>
            </p:nvGrpSpPr>
            <p:grpSpPr>
              <a:xfrm>
                <a:off x="7021650" y="2404193"/>
                <a:ext cx="268108" cy="268425"/>
                <a:chOff x="6266101" y="3680623"/>
                <a:chExt cx="990423" cy="991597"/>
              </a:xfrm>
            </p:grpSpPr>
            <p:sp>
              <p:nvSpPr>
                <p:cNvPr id="213" name="Google Shape;213;p35"/>
                <p:cNvSpPr/>
                <p:nvPr/>
              </p:nvSpPr>
              <p:spPr>
                <a:xfrm>
                  <a:off x="6266101" y="3680623"/>
                  <a:ext cx="990423" cy="991597"/>
                </a:xfrm>
                <a:custGeom>
                  <a:rect b="b" l="l" r="r" t="t"/>
                  <a:pathLst>
                    <a:path extrusionOk="0" fill="none" h="991597" w="990423">
                      <a:moveTo>
                        <a:pt x="990109" y="178250"/>
                      </a:moveTo>
                      <a:cubicBezTo>
                        <a:pt x="970768" y="68516"/>
                        <a:pt x="905258" y="781"/>
                        <a:pt x="813193" y="18"/>
                      </a:cubicBezTo>
                      <a:cubicBezTo>
                        <a:pt x="654770" y="23015"/>
                        <a:pt x="344750" y="-1949"/>
                        <a:pt x="176594" y="18"/>
                      </a:cubicBezTo>
                      <a:cubicBezTo>
                        <a:pt x="70560" y="12174"/>
                        <a:pt x="-2560" y="69432"/>
                        <a:pt x="181" y="174755"/>
                      </a:cubicBezTo>
                      <a:cubicBezTo>
                        <a:pt x="8035" y="274034"/>
                        <a:pt x="-5911" y="375395"/>
                        <a:pt x="181" y="495521"/>
                      </a:cubicBezTo>
                      <a:cubicBezTo>
                        <a:pt x="-434" y="593935"/>
                        <a:pt x="-2130" y="715626"/>
                        <a:pt x="348" y="830341"/>
                      </a:cubicBezTo>
                      <a:cubicBezTo>
                        <a:pt x="2614" y="930031"/>
                        <a:pt x="81448" y="981819"/>
                        <a:pt x="160145" y="991095"/>
                      </a:cubicBezTo>
                      <a:cubicBezTo>
                        <a:pt x="432525" y="997673"/>
                        <a:pt x="585132" y="976993"/>
                        <a:pt x="830552" y="991095"/>
                      </a:cubicBezTo>
                      <a:cubicBezTo>
                        <a:pt x="912979" y="984443"/>
                        <a:pt x="992472" y="945208"/>
                        <a:pt x="987523" y="844922"/>
                      </a:cubicBezTo>
                      <a:cubicBezTo>
                        <a:pt x="990204" y="800323"/>
                        <a:pt x="990989" y="750146"/>
                        <a:pt x="990156" y="704400"/>
                      </a:cubicBezTo>
                      <a:cubicBezTo>
                        <a:pt x="982399" y="532686"/>
                        <a:pt x="995332" y="311576"/>
                        <a:pt x="990109" y="178250"/>
                      </a:cubicBezTo>
                      <a:close/>
                    </a:path>
                    <a:path extrusionOk="0" h="991597" w="990423">
                      <a:moveTo>
                        <a:pt x="990109" y="178250"/>
                      </a:moveTo>
                      <a:cubicBezTo>
                        <a:pt x="992906" y="65199"/>
                        <a:pt x="922218" y="-11416"/>
                        <a:pt x="813193" y="18"/>
                      </a:cubicBezTo>
                      <a:cubicBezTo>
                        <a:pt x="595974" y="-6414"/>
                        <a:pt x="433676" y="-30792"/>
                        <a:pt x="176594" y="18"/>
                      </a:cubicBezTo>
                      <a:cubicBezTo>
                        <a:pt x="74850" y="-436"/>
                        <a:pt x="13268" y="44528"/>
                        <a:pt x="181" y="174755"/>
                      </a:cubicBezTo>
                      <a:cubicBezTo>
                        <a:pt x="2015" y="277592"/>
                        <a:pt x="7981" y="410645"/>
                        <a:pt x="181" y="495521"/>
                      </a:cubicBezTo>
                      <a:cubicBezTo>
                        <a:pt x="-3275" y="603914"/>
                        <a:pt x="-4715" y="717592"/>
                        <a:pt x="348" y="830341"/>
                      </a:cubicBezTo>
                      <a:cubicBezTo>
                        <a:pt x="-960" y="914917"/>
                        <a:pt x="56750" y="975389"/>
                        <a:pt x="160145" y="991095"/>
                      </a:cubicBezTo>
                      <a:cubicBezTo>
                        <a:pt x="296176" y="960686"/>
                        <a:pt x="573200" y="993310"/>
                        <a:pt x="830552" y="991095"/>
                      </a:cubicBezTo>
                      <a:cubicBezTo>
                        <a:pt x="908542" y="1002676"/>
                        <a:pt x="985434" y="919490"/>
                        <a:pt x="987523" y="844922"/>
                      </a:cubicBezTo>
                      <a:cubicBezTo>
                        <a:pt x="993547" y="797413"/>
                        <a:pt x="983618" y="746560"/>
                        <a:pt x="990156" y="704400"/>
                      </a:cubicBezTo>
                      <a:cubicBezTo>
                        <a:pt x="1009402" y="528877"/>
                        <a:pt x="998364" y="328376"/>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nvGrpSpPr>
                <p:cNvPr id="214" name="Google Shape;214;p35"/>
                <p:cNvGrpSpPr/>
                <p:nvPr/>
              </p:nvGrpSpPr>
              <p:grpSpPr>
                <a:xfrm>
                  <a:off x="6468259" y="3969563"/>
                  <a:ext cx="586102" cy="413736"/>
                  <a:chOff x="6468259" y="3969563"/>
                  <a:chExt cx="586102" cy="413736"/>
                </a:xfrm>
              </p:grpSpPr>
              <p:sp>
                <p:nvSpPr>
                  <p:cNvPr id="215" name="Google Shape;215;p35"/>
                  <p:cNvSpPr/>
                  <p:nvPr/>
                </p:nvSpPr>
                <p:spPr>
                  <a:xfrm>
                    <a:off x="6468259" y="3969563"/>
                    <a:ext cx="302832" cy="407990"/>
                  </a:xfrm>
                  <a:custGeom>
                    <a:rect b="b" l="l" r="r" t="t"/>
                    <a:pathLst>
                      <a:path extrusionOk="0" fill="none" h="407990" w="302832">
                        <a:moveTo>
                          <a:pt x="172965" y="0"/>
                        </a:moveTo>
                        <a:cubicBezTo>
                          <a:pt x="122169" y="-7051"/>
                          <a:pt x="70525" y="-3828"/>
                          <a:pt x="0" y="0"/>
                        </a:cubicBezTo>
                        <a:cubicBezTo>
                          <a:pt x="8604" y="101386"/>
                          <a:pt x="14063" y="301231"/>
                          <a:pt x="0" y="407991"/>
                        </a:cubicBezTo>
                        <a:cubicBezTo>
                          <a:pt x="20543" y="408016"/>
                          <a:pt x="39973" y="405798"/>
                          <a:pt x="79300" y="407991"/>
                        </a:cubicBezTo>
                        <a:cubicBezTo>
                          <a:pt x="72844" y="342532"/>
                          <a:pt x="77855" y="323827"/>
                          <a:pt x="79300" y="271228"/>
                        </a:cubicBezTo>
                        <a:cubicBezTo>
                          <a:pt x="105527" y="270710"/>
                          <a:pt x="150367" y="276033"/>
                          <a:pt x="175838" y="271228"/>
                        </a:cubicBezTo>
                        <a:cubicBezTo>
                          <a:pt x="245037" y="254923"/>
                          <a:pt x="292337" y="207296"/>
                          <a:pt x="302832" y="135614"/>
                        </a:cubicBezTo>
                        <a:cubicBezTo>
                          <a:pt x="315488" y="76353"/>
                          <a:pt x="252660" y="2282"/>
                          <a:pt x="172965" y="0"/>
                        </a:cubicBezTo>
                        <a:close/>
                        <a:moveTo>
                          <a:pt x="171241" y="201697"/>
                        </a:moveTo>
                        <a:cubicBezTo>
                          <a:pt x="146202" y="206025"/>
                          <a:pt x="107288" y="201760"/>
                          <a:pt x="79300" y="201697"/>
                        </a:cubicBezTo>
                        <a:cubicBezTo>
                          <a:pt x="77326" y="156179"/>
                          <a:pt x="73756" y="110961"/>
                          <a:pt x="79300" y="69531"/>
                        </a:cubicBezTo>
                        <a:cubicBezTo>
                          <a:pt x="116097" y="69198"/>
                          <a:pt x="135365" y="66995"/>
                          <a:pt x="167793" y="69531"/>
                        </a:cubicBezTo>
                        <a:cubicBezTo>
                          <a:pt x="200782" y="72011"/>
                          <a:pt x="217217" y="104282"/>
                          <a:pt x="222384" y="135614"/>
                        </a:cubicBezTo>
                        <a:cubicBezTo>
                          <a:pt x="220214" y="172802"/>
                          <a:pt x="200340" y="201575"/>
                          <a:pt x="171241" y="201697"/>
                        </a:cubicBezTo>
                        <a:close/>
                      </a:path>
                      <a:path extrusionOk="0" h="407990" w="302832">
                        <a:moveTo>
                          <a:pt x="172965" y="0"/>
                        </a:moveTo>
                        <a:cubicBezTo>
                          <a:pt x="111786" y="-2508"/>
                          <a:pt x="53548" y="-7703"/>
                          <a:pt x="0" y="0"/>
                        </a:cubicBezTo>
                        <a:cubicBezTo>
                          <a:pt x="-19604" y="155769"/>
                          <a:pt x="-9614" y="244647"/>
                          <a:pt x="0" y="407991"/>
                        </a:cubicBezTo>
                        <a:cubicBezTo>
                          <a:pt x="26447" y="410850"/>
                          <a:pt x="42696" y="410034"/>
                          <a:pt x="79300" y="407991"/>
                        </a:cubicBezTo>
                        <a:cubicBezTo>
                          <a:pt x="78181" y="376216"/>
                          <a:pt x="75289" y="300556"/>
                          <a:pt x="79300" y="271228"/>
                        </a:cubicBezTo>
                        <a:cubicBezTo>
                          <a:pt x="110723" y="269144"/>
                          <a:pt x="148883" y="273993"/>
                          <a:pt x="175838" y="271228"/>
                        </a:cubicBezTo>
                        <a:cubicBezTo>
                          <a:pt x="250104" y="263689"/>
                          <a:pt x="309508" y="213739"/>
                          <a:pt x="302832" y="135614"/>
                        </a:cubicBezTo>
                        <a:cubicBezTo>
                          <a:pt x="296620" y="73477"/>
                          <a:pt x="247246" y="7606"/>
                          <a:pt x="172965" y="0"/>
                        </a:cubicBezTo>
                        <a:close/>
                        <a:moveTo>
                          <a:pt x="171241" y="201697"/>
                        </a:moveTo>
                        <a:cubicBezTo>
                          <a:pt x="146688" y="202801"/>
                          <a:pt x="115916" y="205186"/>
                          <a:pt x="79300" y="201697"/>
                        </a:cubicBezTo>
                        <a:cubicBezTo>
                          <a:pt x="79309" y="162183"/>
                          <a:pt x="78426" y="110391"/>
                          <a:pt x="79300" y="69531"/>
                        </a:cubicBezTo>
                        <a:cubicBezTo>
                          <a:pt x="114345" y="66889"/>
                          <a:pt x="135585" y="71415"/>
                          <a:pt x="167793" y="69531"/>
                        </a:cubicBezTo>
                        <a:cubicBezTo>
                          <a:pt x="198397" y="66990"/>
                          <a:pt x="215929" y="96598"/>
                          <a:pt x="222384" y="135614"/>
                        </a:cubicBezTo>
                        <a:cubicBezTo>
                          <a:pt x="223436" y="175621"/>
                          <a:pt x="204500" y="200584"/>
                          <a:pt x="171241" y="201697"/>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sp>
                <p:nvSpPr>
                  <p:cNvPr id="216" name="Google Shape;216;p35"/>
                  <p:cNvSpPr/>
                  <p:nvPr/>
                </p:nvSpPr>
                <p:spPr>
                  <a:xfrm>
                    <a:off x="6796351" y="4070698"/>
                    <a:ext cx="258010" cy="312601"/>
                  </a:xfrm>
                  <a:custGeom>
                    <a:rect b="b" l="l" r="r" t="t"/>
                    <a:pathLst>
                      <a:path extrusionOk="0" fill="none" h="312601" w="258010">
                        <a:moveTo>
                          <a:pt x="141360" y="126420"/>
                        </a:moveTo>
                        <a:cubicBezTo>
                          <a:pt x="131695" y="121467"/>
                          <a:pt x="81399" y="114545"/>
                          <a:pt x="82173" y="88494"/>
                        </a:cubicBezTo>
                        <a:cubicBezTo>
                          <a:pt x="85890" y="63092"/>
                          <a:pt x="98275" y="50929"/>
                          <a:pt x="128144" y="54590"/>
                        </a:cubicBezTo>
                        <a:cubicBezTo>
                          <a:pt x="167486" y="54991"/>
                          <a:pt x="197130" y="72986"/>
                          <a:pt x="215488" y="87919"/>
                        </a:cubicBezTo>
                        <a:cubicBezTo>
                          <a:pt x="224403" y="69702"/>
                          <a:pt x="237246" y="51804"/>
                          <a:pt x="246518" y="41374"/>
                        </a:cubicBezTo>
                        <a:cubicBezTo>
                          <a:pt x="231794" y="25946"/>
                          <a:pt x="193082" y="7086"/>
                          <a:pt x="128718" y="0"/>
                        </a:cubicBezTo>
                        <a:cubicBezTo>
                          <a:pt x="59112" y="-6400"/>
                          <a:pt x="12871" y="32248"/>
                          <a:pt x="10343" y="99412"/>
                        </a:cubicBezTo>
                        <a:cubicBezTo>
                          <a:pt x="11222" y="162272"/>
                          <a:pt x="100564" y="181814"/>
                          <a:pt x="117800" y="183309"/>
                        </a:cubicBezTo>
                        <a:cubicBezTo>
                          <a:pt x="135446" y="187366"/>
                          <a:pt x="185767" y="198963"/>
                          <a:pt x="183883" y="224107"/>
                        </a:cubicBezTo>
                        <a:cubicBezTo>
                          <a:pt x="179344" y="248069"/>
                          <a:pt x="166958" y="259019"/>
                          <a:pt x="134464" y="257436"/>
                        </a:cubicBezTo>
                        <a:cubicBezTo>
                          <a:pt x="86358" y="254967"/>
                          <a:pt x="46035" y="232181"/>
                          <a:pt x="28732" y="217787"/>
                        </a:cubicBezTo>
                        <a:cubicBezTo>
                          <a:pt x="23190" y="229145"/>
                          <a:pt x="5994" y="250924"/>
                          <a:pt x="0" y="266056"/>
                        </a:cubicBezTo>
                        <a:cubicBezTo>
                          <a:pt x="8621" y="290026"/>
                          <a:pt x="61662" y="320809"/>
                          <a:pt x="136188" y="312601"/>
                        </a:cubicBezTo>
                        <a:cubicBezTo>
                          <a:pt x="183131" y="321930"/>
                          <a:pt x="257369" y="299007"/>
                          <a:pt x="258011" y="217212"/>
                        </a:cubicBezTo>
                        <a:cubicBezTo>
                          <a:pt x="256929" y="146620"/>
                          <a:pt x="158228" y="128982"/>
                          <a:pt x="141360" y="126420"/>
                        </a:cubicBezTo>
                        <a:close/>
                      </a:path>
                      <a:path extrusionOk="0" h="312601" w="258010">
                        <a:moveTo>
                          <a:pt x="141360" y="126420"/>
                        </a:moveTo>
                        <a:cubicBezTo>
                          <a:pt x="127829" y="118151"/>
                          <a:pt x="84244" y="112325"/>
                          <a:pt x="82173" y="88494"/>
                        </a:cubicBezTo>
                        <a:cubicBezTo>
                          <a:pt x="81499" y="67163"/>
                          <a:pt x="95499" y="53527"/>
                          <a:pt x="128144" y="54590"/>
                        </a:cubicBezTo>
                        <a:cubicBezTo>
                          <a:pt x="163848" y="53694"/>
                          <a:pt x="201941" y="79756"/>
                          <a:pt x="215488" y="87919"/>
                        </a:cubicBezTo>
                        <a:cubicBezTo>
                          <a:pt x="230059" y="66726"/>
                          <a:pt x="233469" y="61577"/>
                          <a:pt x="246518" y="41374"/>
                        </a:cubicBezTo>
                        <a:cubicBezTo>
                          <a:pt x="223850" y="23005"/>
                          <a:pt x="189087" y="-8477"/>
                          <a:pt x="128718" y="0"/>
                        </a:cubicBezTo>
                        <a:cubicBezTo>
                          <a:pt x="58927" y="-13580"/>
                          <a:pt x="12945" y="44013"/>
                          <a:pt x="10343" y="99412"/>
                        </a:cubicBezTo>
                        <a:cubicBezTo>
                          <a:pt x="8144" y="162392"/>
                          <a:pt x="97591" y="179215"/>
                          <a:pt x="117800" y="183309"/>
                        </a:cubicBezTo>
                        <a:cubicBezTo>
                          <a:pt x="136183" y="192125"/>
                          <a:pt x="183021" y="198468"/>
                          <a:pt x="183883" y="224107"/>
                        </a:cubicBezTo>
                        <a:cubicBezTo>
                          <a:pt x="187449" y="248330"/>
                          <a:pt x="163393" y="256924"/>
                          <a:pt x="134464" y="257436"/>
                        </a:cubicBezTo>
                        <a:cubicBezTo>
                          <a:pt x="85236" y="257682"/>
                          <a:pt x="47701" y="230997"/>
                          <a:pt x="28732" y="217787"/>
                        </a:cubicBezTo>
                        <a:cubicBezTo>
                          <a:pt x="19260" y="233295"/>
                          <a:pt x="10458" y="243478"/>
                          <a:pt x="0" y="266056"/>
                        </a:cubicBezTo>
                        <a:cubicBezTo>
                          <a:pt x="22944" y="274830"/>
                          <a:pt x="63911" y="312789"/>
                          <a:pt x="136188" y="312601"/>
                        </a:cubicBezTo>
                        <a:cubicBezTo>
                          <a:pt x="161574" y="310668"/>
                          <a:pt x="262940" y="298784"/>
                          <a:pt x="258011" y="217212"/>
                        </a:cubicBezTo>
                        <a:cubicBezTo>
                          <a:pt x="258298" y="147095"/>
                          <a:pt x="166651" y="134317"/>
                          <a:pt x="141360" y="12642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grpSp>
          <p:sp>
            <p:nvSpPr>
              <p:cNvPr id="217" name="Google Shape;217;p35"/>
              <p:cNvSpPr txBox="1"/>
              <p:nvPr/>
            </p:nvSpPr>
            <p:spPr>
              <a:xfrm>
                <a:off x="7367601" y="2398531"/>
                <a:ext cx="1485300" cy="2892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Photoshop</a:t>
                </a:r>
                <a:endParaRPr sz="1100"/>
              </a:p>
            </p:txBody>
          </p:sp>
        </p:grpSp>
        <p:grpSp>
          <p:nvGrpSpPr>
            <p:cNvPr id="218" name="Google Shape;218;p35"/>
            <p:cNvGrpSpPr/>
            <p:nvPr/>
          </p:nvGrpSpPr>
          <p:grpSpPr>
            <a:xfrm>
              <a:off x="7601308" y="3418517"/>
              <a:ext cx="1741314" cy="289200"/>
              <a:chOff x="7021586" y="2772020"/>
              <a:chExt cx="1741314" cy="289200"/>
            </a:xfrm>
          </p:grpSpPr>
          <p:grpSp>
            <p:nvGrpSpPr>
              <p:cNvPr id="219" name="Google Shape;219;p35"/>
              <p:cNvGrpSpPr/>
              <p:nvPr/>
            </p:nvGrpSpPr>
            <p:grpSpPr>
              <a:xfrm>
                <a:off x="7021586" y="2777674"/>
                <a:ext cx="268110" cy="268425"/>
                <a:chOff x="7582581" y="3680168"/>
                <a:chExt cx="990432" cy="991597"/>
              </a:xfrm>
            </p:grpSpPr>
            <p:sp>
              <p:nvSpPr>
                <p:cNvPr id="220" name="Google Shape;220;p35"/>
                <p:cNvSpPr/>
                <p:nvPr/>
              </p:nvSpPr>
              <p:spPr>
                <a:xfrm>
                  <a:off x="7582581" y="3680168"/>
                  <a:ext cx="990432" cy="991597"/>
                </a:xfrm>
                <a:custGeom>
                  <a:rect b="b" l="l" r="r" t="t"/>
                  <a:pathLst>
                    <a:path extrusionOk="0" fill="none" h="991597" w="990432">
                      <a:moveTo>
                        <a:pt x="990109" y="178250"/>
                      </a:moveTo>
                      <a:cubicBezTo>
                        <a:pt x="997286" y="50623"/>
                        <a:pt x="913489" y="4181"/>
                        <a:pt x="813193" y="18"/>
                      </a:cubicBezTo>
                      <a:cubicBezTo>
                        <a:pt x="514627" y="1500"/>
                        <a:pt x="461461" y="14199"/>
                        <a:pt x="176594" y="18"/>
                      </a:cubicBezTo>
                      <a:cubicBezTo>
                        <a:pt x="50662" y="9169"/>
                        <a:pt x="-5644" y="81767"/>
                        <a:pt x="181" y="174755"/>
                      </a:cubicBezTo>
                      <a:cubicBezTo>
                        <a:pt x="6918" y="276223"/>
                        <a:pt x="-2813" y="380922"/>
                        <a:pt x="181" y="495520"/>
                      </a:cubicBezTo>
                      <a:cubicBezTo>
                        <a:pt x="-18061" y="589629"/>
                        <a:pt x="14576" y="719005"/>
                        <a:pt x="348" y="830341"/>
                      </a:cubicBezTo>
                      <a:cubicBezTo>
                        <a:pt x="1829" y="935333"/>
                        <a:pt x="79430" y="990461"/>
                        <a:pt x="160145" y="991095"/>
                      </a:cubicBezTo>
                      <a:cubicBezTo>
                        <a:pt x="345202" y="962632"/>
                        <a:pt x="664612" y="1023771"/>
                        <a:pt x="830552" y="991095"/>
                      </a:cubicBezTo>
                      <a:cubicBezTo>
                        <a:pt x="930552" y="995201"/>
                        <a:pt x="969731" y="935499"/>
                        <a:pt x="987523" y="844922"/>
                      </a:cubicBezTo>
                      <a:cubicBezTo>
                        <a:pt x="987949" y="798535"/>
                        <a:pt x="995238" y="750805"/>
                        <a:pt x="990157" y="704400"/>
                      </a:cubicBezTo>
                      <a:cubicBezTo>
                        <a:pt x="996311" y="501331"/>
                        <a:pt x="989662" y="395146"/>
                        <a:pt x="990109" y="178250"/>
                      </a:cubicBezTo>
                      <a:close/>
                    </a:path>
                    <a:path extrusionOk="0" h="991597" w="990432">
                      <a:moveTo>
                        <a:pt x="990109" y="178250"/>
                      </a:moveTo>
                      <a:cubicBezTo>
                        <a:pt x="1011159" y="65535"/>
                        <a:pt x="919980" y="2989"/>
                        <a:pt x="813193" y="18"/>
                      </a:cubicBezTo>
                      <a:cubicBezTo>
                        <a:pt x="549020" y="21561"/>
                        <a:pt x="315532" y="-4946"/>
                        <a:pt x="176594" y="18"/>
                      </a:cubicBezTo>
                      <a:cubicBezTo>
                        <a:pt x="57256" y="-19384"/>
                        <a:pt x="15288" y="59654"/>
                        <a:pt x="181" y="174755"/>
                      </a:cubicBezTo>
                      <a:cubicBezTo>
                        <a:pt x="13245" y="275106"/>
                        <a:pt x="-6194" y="409339"/>
                        <a:pt x="181" y="495520"/>
                      </a:cubicBezTo>
                      <a:cubicBezTo>
                        <a:pt x="-3635" y="606986"/>
                        <a:pt x="-3343" y="711206"/>
                        <a:pt x="348" y="830341"/>
                      </a:cubicBezTo>
                      <a:cubicBezTo>
                        <a:pt x="-2404" y="918915"/>
                        <a:pt x="85383" y="1004220"/>
                        <a:pt x="160145" y="991095"/>
                      </a:cubicBezTo>
                      <a:cubicBezTo>
                        <a:pt x="484028" y="984319"/>
                        <a:pt x="606481" y="999737"/>
                        <a:pt x="830552" y="991095"/>
                      </a:cubicBezTo>
                      <a:cubicBezTo>
                        <a:pt x="912885" y="1002423"/>
                        <a:pt x="988448" y="926752"/>
                        <a:pt x="987523" y="844922"/>
                      </a:cubicBezTo>
                      <a:cubicBezTo>
                        <a:pt x="998521" y="805646"/>
                        <a:pt x="987633" y="751008"/>
                        <a:pt x="990157" y="704400"/>
                      </a:cubicBezTo>
                      <a:cubicBezTo>
                        <a:pt x="983533" y="529233"/>
                        <a:pt x="1011169" y="370286"/>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nvGrpSpPr>
                <p:cNvPr id="221" name="Google Shape;221;p35"/>
                <p:cNvGrpSpPr/>
                <p:nvPr/>
              </p:nvGrpSpPr>
              <p:grpSpPr>
                <a:xfrm>
                  <a:off x="7830142" y="3966235"/>
                  <a:ext cx="495335" cy="419482"/>
                  <a:chOff x="7830142" y="3966235"/>
                  <a:chExt cx="495335" cy="419482"/>
                </a:xfrm>
              </p:grpSpPr>
              <p:sp>
                <p:nvSpPr>
                  <p:cNvPr id="222" name="Google Shape;222;p35"/>
                  <p:cNvSpPr/>
                  <p:nvPr/>
                </p:nvSpPr>
                <p:spPr>
                  <a:xfrm>
                    <a:off x="7830142" y="3977727"/>
                    <a:ext cx="380982" cy="407990"/>
                  </a:xfrm>
                  <a:custGeom>
                    <a:rect b="b" l="l" r="r" t="t"/>
                    <a:pathLst>
                      <a:path extrusionOk="0" fill="none" h="407990" w="380982">
                        <a:moveTo>
                          <a:pt x="225832" y="0"/>
                        </a:moveTo>
                        <a:cubicBezTo>
                          <a:pt x="209366" y="-573"/>
                          <a:pt x="175971" y="-231"/>
                          <a:pt x="155726" y="0"/>
                        </a:cubicBezTo>
                        <a:cubicBezTo>
                          <a:pt x="73021" y="184917"/>
                          <a:pt x="45259" y="231875"/>
                          <a:pt x="0" y="407991"/>
                        </a:cubicBezTo>
                        <a:cubicBezTo>
                          <a:pt x="21428" y="404694"/>
                          <a:pt x="55279" y="403959"/>
                          <a:pt x="81598" y="407991"/>
                        </a:cubicBezTo>
                        <a:cubicBezTo>
                          <a:pt x="92535" y="363460"/>
                          <a:pt x="100850" y="343898"/>
                          <a:pt x="118950" y="306280"/>
                        </a:cubicBezTo>
                        <a:cubicBezTo>
                          <a:pt x="186148" y="310120"/>
                          <a:pt x="193720" y="301104"/>
                          <a:pt x="261459" y="306280"/>
                        </a:cubicBezTo>
                        <a:cubicBezTo>
                          <a:pt x="271023" y="343733"/>
                          <a:pt x="286239" y="375409"/>
                          <a:pt x="299385" y="407991"/>
                        </a:cubicBezTo>
                        <a:cubicBezTo>
                          <a:pt x="330622" y="406272"/>
                          <a:pt x="343497" y="411802"/>
                          <a:pt x="380983" y="407991"/>
                        </a:cubicBezTo>
                        <a:cubicBezTo>
                          <a:pt x="312136" y="282097"/>
                          <a:pt x="260914" y="83665"/>
                          <a:pt x="225832" y="0"/>
                        </a:cubicBezTo>
                        <a:close/>
                        <a:moveTo>
                          <a:pt x="132166" y="250541"/>
                        </a:moveTo>
                        <a:cubicBezTo>
                          <a:pt x="159104" y="177228"/>
                          <a:pt x="181829" y="131627"/>
                          <a:pt x="190779" y="90217"/>
                        </a:cubicBezTo>
                        <a:cubicBezTo>
                          <a:pt x="210866" y="137971"/>
                          <a:pt x="219411" y="197165"/>
                          <a:pt x="247093" y="250541"/>
                        </a:cubicBezTo>
                        <a:cubicBezTo>
                          <a:pt x="208996" y="250214"/>
                          <a:pt x="170314" y="253056"/>
                          <a:pt x="132166" y="250541"/>
                        </a:cubicBezTo>
                        <a:close/>
                      </a:path>
                      <a:path extrusionOk="0" h="407990" w="380982">
                        <a:moveTo>
                          <a:pt x="225832" y="0"/>
                        </a:moveTo>
                        <a:cubicBezTo>
                          <a:pt x="209353" y="-493"/>
                          <a:pt x="172596" y="-1006"/>
                          <a:pt x="155726" y="0"/>
                        </a:cubicBezTo>
                        <a:cubicBezTo>
                          <a:pt x="106675" y="162393"/>
                          <a:pt x="85356" y="218763"/>
                          <a:pt x="0" y="407991"/>
                        </a:cubicBezTo>
                        <a:cubicBezTo>
                          <a:pt x="40588" y="408565"/>
                          <a:pt x="61001" y="412047"/>
                          <a:pt x="81598" y="407991"/>
                        </a:cubicBezTo>
                        <a:cubicBezTo>
                          <a:pt x="92565" y="385014"/>
                          <a:pt x="104972" y="358123"/>
                          <a:pt x="118950" y="306280"/>
                        </a:cubicBezTo>
                        <a:cubicBezTo>
                          <a:pt x="186819" y="300764"/>
                          <a:pt x="209737" y="312114"/>
                          <a:pt x="261459" y="306280"/>
                        </a:cubicBezTo>
                        <a:cubicBezTo>
                          <a:pt x="277494" y="341807"/>
                          <a:pt x="281645" y="366623"/>
                          <a:pt x="299385" y="407991"/>
                        </a:cubicBezTo>
                        <a:cubicBezTo>
                          <a:pt x="323735" y="407393"/>
                          <a:pt x="349851" y="409489"/>
                          <a:pt x="380983" y="407991"/>
                        </a:cubicBezTo>
                        <a:cubicBezTo>
                          <a:pt x="345584" y="270913"/>
                          <a:pt x="290493" y="165607"/>
                          <a:pt x="225832" y="0"/>
                        </a:cubicBezTo>
                        <a:close/>
                        <a:moveTo>
                          <a:pt x="132166" y="250541"/>
                        </a:moveTo>
                        <a:cubicBezTo>
                          <a:pt x="159836" y="196488"/>
                          <a:pt x="168096" y="148444"/>
                          <a:pt x="190779" y="90217"/>
                        </a:cubicBezTo>
                        <a:cubicBezTo>
                          <a:pt x="217630" y="157165"/>
                          <a:pt x="221672" y="199513"/>
                          <a:pt x="247093" y="250541"/>
                        </a:cubicBezTo>
                        <a:cubicBezTo>
                          <a:pt x="198739" y="246122"/>
                          <a:pt x="172064" y="246950"/>
                          <a:pt x="132166" y="25054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nvGrpSpPr>
                  <p:cNvPr id="223" name="Google Shape;223;p35"/>
                  <p:cNvGrpSpPr/>
                  <p:nvPr/>
                </p:nvGrpSpPr>
                <p:grpSpPr>
                  <a:xfrm>
                    <a:off x="8248476" y="3966235"/>
                    <a:ext cx="77001" cy="419482"/>
                    <a:chOff x="8248476" y="3966235"/>
                    <a:chExt cx="77001" cy="419482"/>
                  </a:xfrm>
                </p:grpSpPr>
                <p:sp>
                  <p:nvSpPr>
                    <p:cNvPr id="224" name="Google Shape;224;p35"/>
                    <p:cNvSpPr/>
                    <p:nvPr/>
                  </p:nvSpPr>
                  <p:spPr>
                    <a:xfrm>
                      <a:off x="8248476" y="4084609"/>
                      <a:ext cx="77001" cy="301108"/>
                    </a:xfrm>
                    <a:custGeom>
                      <a:rect b="b" l="l" r="r" t="t"/>
                      <a:pathLst>
                        <a:path extrusionOk="0" fill="none" h="301108" w="77001">
                          <a:moveTo>
                            <a:pt x="0" y="0"/>
                          </a:moveTo>
                          <a:cubicBezTo>
                            <a:pt x="19832" y="1334"/>
                            <a:pt x="38641" y="2931"/>
                            <a:pt x="77001" y="0"/>
                          </a:cubicBezTo>
                          <a:cubicBezTo>
                            <a:pt x="88351" y="109645"/>
                            <a:pt x="88756" y="199951"/>
                            <a:pt x="77001" y="301109"/>
                          </a:cubicBezTo>
                          <a:cubicBezTo>
                            <a:pt x="56629" y="303301"/>
                            <a:pt x="21545" y="304366"/>
                            <a:pt x="0" y="301109"/>
                          </a:cubicBezTo>
                          <a:cubicBezTo>
                            <a:pt x="-12142" y="158759"/>
                            <a:pt x="-3823" y="134162"/>
                            <a:pt x="0" y="0"/>
                          </a:cubicBezTo>
                          <a:close/>
                        </a:path>
                        <a:path extrusionOk="0" h="301108" w="77001">
                          <a:moveTo>
                            <a:pt x="0" y="0"/>
                          </a:moveTo>
                          <a:cubicBezTo>
                            <a:pt x="24195" y="1202"/>
                            <a:pt x="51806" y="-1127"/>
                            <a:pt x="77001" y="0"/>
                          </a:cubicBezTo>
                          <a:cubicBezTo>
                            <a:pt x="78914" y="119831"/>
                            <a:pt x="63664" y="192726"/>
                            <a:pt x="77001" y="301109"/>
                          </a:cubicBezTo>
                          <a:cubicBezTo>
                            <a:pt x="46951" y="301527"/>
                            <a:pt x="26407" y="299497"/>
                            <a:pt x="0" y="301109"/>
                          </a:cubicBezTo>
                          <a:cubicBezTo>
                            <a:pt x="-9461" y="227423"/>
                            <a:pt x="-8931" y="65641"/>
                            <a:pt x="0"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sp>
                  <p:nvSpPr>
                    <p:cNvPr id="225" name="Google Shape;225;p35"/>
                    <p:cNvSpPr/>
                    <p:nvPr/>
                  </p:nvSpPr>
                  <p:spPr>
                    <a:xfrm>
                      <a:off x="8248476" y="3966235"/>
                      <a:ext cx="77001" cy="76426"/>
                    </a:xfrm>
                    <a:custGeom>
                      <a:rect b="b" l="l" r="r" t="t"/>
                      <a:pathLst>
                        <a:path extrusionOk="0" fill="none" h="76426" w="77001">
                          <a:moveTo>
                            <a:pt x="0" y="0"/>
                          </a:moveTo>
                          <a:cubicBezTo>
                            <a:pt x="37299" y="1549"/>
                            <a:pt x="61450" y="1189"/>
                            <a:pt x="77001" y="0"/>
                          </a:cubicBezTo>
                          <a:cubicBezTo>
                            <a:pt x="73204" y="28159"/>
                            <a:pt x="74263" y="47924"/>
                            <a:pt x="77001" y="76426"/>
                          </a:cubicBezTo>
                          <a:cubicBezTo>
                            <a:pt x="49232" y="72628"/>
                            <a:pt x="33750" y="74253"/>
                            <a:pt x="0" y="76426"/>
                          </a:cubicBezTo>
                          <a:cubicBezTo>
                            <a:pt x="-3129" y="43308"/>
                            <a:pt x="-2739" y="16745"/>
                            <a:pt x="0" y="0"/>
                          </a:cubicBezTo>
                          <a:close/>
                        </a:path>
                        <a:path extrusionOk="0" h="76426" w="77001">
                          <a:moveTo>
                            <a:pt x="0" y="0"/>
                          </a:moveTo>
                          <a:cubicBezTo>
                            <a:pt x="36168" y="-1404"/>
                            <a:pt x="43813" y="444"/>
                            <a:pt x="77001" y="0"/>
                          </a:cubicBezTo>
                          <a:cubicBezTo>
                            <a:pt x="74475" y="17347"/>
                            <a:pt x="78771" y="56372"/>
                            <a:pt x="77001" y="76426"/>
                          </a:cubicBezTo>
                          <a:cubicBezTo>
                            <a:pt x="59412" y="77187"/>
                            <a:pt x="36231" y="77561"/>
                            <a:pt x="0" y="76426"/>
                          </a:cubicBezTo>
                          <a:cubicBezTo>
                            <a:pt x="1880" y="51297"/>
                            <a:pt x="-1869" y="37886"/>
                            <a:pt x="0"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grpSp>
          </p:grpSp>
          <p:sp>
            <p:nvSpPr>
              <p:cNvPr id="226" name="Google Shape;226;p35"/>
              <p:cNvSpPr txBox="1"/>
              <p:nvPr/>
            </p:nvSpPr>
            <p:spPr>
              <a:xfrm>
                <a:off x="7367600" y="2772020"/>
                <a:ext cx="1395300" cy="2892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Illustrator</a:t>
                </a:r>
                <a:endParaRPr sz="1100"/>
              </a:p>
            </p:txBody>
          </p:sp>
        </p:grpSp>
        <p:grpSp>
          <p:nvGrpSpPr>
            <p:cNvPr id="227" name="Google Shape;227;p35"/>
            <p:cNvGrpSpPr/>
            <p:nvPr/>
          </p:nvGrpSpPr>
          <p:grpSpPr>
            <a:xfrm>
              <a:off x="7602336" y="4468751"/>
              <a:ext cx="2001287" cy="285652"/>
              <a:chOff x="7022614" y="3518998"/>
              <a:chExt cx="2001287" cy="285652"/>
            </a:xfrm>
          </p:grpSpPr>
          <p:sp>
            <p:nvSpPr>
              <p:cNvPr id="228" name="Google Shape;228;p35"/>
              <p:cNvSpPr/>
              <p:nvPr/>
            </p:nvSpPr>
            <p:spPr>
              <a:xfrm>
                <a:off x="7022614" y="3536919"/>
                <a:ext cx="267417" cy="267731"/>
              </a:xfrm>
              <a:custGeom>
                <a:rect b="b" l="l" r="r" t="t"/>
                <a:pathLst>
                  <a:path extrusionOk="0" fill="none" h="991597" w="990432">
                    <a:moveTo>
                      <a:pt x="990109" y="178250"/>
                    </a:moveTo>
                    <a:cubicBezTo>
                      <a:pt x="987497" y="57326"/>
                      <a:pt x="930208" y="-2018"/>
                      <a:pt x="813193" y="18"/>
                    </a:cubicBezTo>
                    <a:cubicBezTo>
                      <a:pt x="537516" y="-15724"/>
                      <a:pt x="407818" y="3029"/>
                      <a:pt x="176594" y="18"/>
                    </a:cubicBezTo>
                    <a:cubicBezTo>
                      <a:pt x="78238" y="-9663"/>
                      <a:pt x="-1764" y="59834"/>
                      <a:pt x="181" y="174755"/>
                    </a:cubicBezTo>
                    <a:cubicBezTo>
                      <a:pt x="4740" y="304533"/>
                      <a:pt x="17451" y="372194"/>
                      <a:pt x="181" y="495521"/>
                    </a:cubicBezTo>
                    <a:cubicBezTo>
                      <a:pt x="-25120" y="596869"/>
                      <a:pt x="-1443" y="724629"/>
                      <a:pt x="349" y="830341"/>
                    </a:cubicBezTo>
                    <a:cubicBezTo>
                      <a:pt x="3313" y="923508"/>
                      <a:pt x="75056" y="987881"/>
                      <a:pt x="160145" y="991095"/>
                    </a:cubicBezTo>
                    <a:cubicBezTo>
                      <a:pt x="438800" y="980310"/>
                      <a:pt x="576544" y="1020309"/>
                      <a:pt x="830552" y="991095"/>
                    </a:cubicBezTo>
                    <a:cubicBezTo>
                      <a:pt x="920500" y="1000396"/>
                      <a:pt x="983333" y="916894"/>
                      <a:pt x="987523" y="844922"/>
                    </a:cubicBezTo>
                    <a:cubicBezTo>
                      <a:pt x="994913" y="796705"/>
                      <a:pt x="985639" y="749321"/>
                      <a:pt x="990156" y="704400"/>
                    </a:cubicBezTo>
                    <a:cubicBezTo>
                      <a:pt x="978148" y="520120"/>
                      <a:pt x="1008299" y="354696"/>
                      <a:pt x="990109" y="178250"/>
                    </a:cubicBezTo>
                    <a:close/>
                  </a:path>
                  <a:path extrusionOk="0" h="991597" w="990432">
                    <a:moveTo>
                      <a:pt x="990109" y="178250"/>
                    </a:moveTo>
                    <a:cubicBezTo>
                      <a:pt x="994108" y="65289"/>
                      <a:pt x="942237" y="-11528"/>
                      <a:pt x="813193" y="18"/>
                    </a:cubicBezTo>
                    <a:cubicBezTo>
                      <a:pt x="518439" y="-6081"/>
                      <a:pt x="455994" y="-23041"/>
                      <a:pt x="176594" y="18"/>
                    </a:cubicBezTo>
                    <a:cubicBezTo>
                      <a:pt x="66746" y="2868"/>
                      <a:pt x="859" y="51814"/>
                      <a:pt x="181" y="174755"/>
                    </a:cubicBezTo>
                    <a:cubicBezTo>
                      <a:pt x="-13719" y="264868"/>
                      <a:pt x="7325" y="390203"/>
                      <a:pt x="181" y="495521"/>
                    </a:cubicBezTo>
                    <a:cubicBezTo>
                      <a:pt x="-6887" y="588615"/>
                      <a:pt x="-12103" y="719918"/>
                      <a:pt x="349" y="830341"/>
                    </a:cubicBezTo>
                    <a:cubicBezTo>
                      <a:pt x="-6696" y="912937"/>
                      <a:pt x="85201" y="989626"/>
                      <a:pt x="160145" y="991095"/>
                    </a:cubicBezTo>
                    <a:cubicBezTo>
                      <a:pt x="465787" y="976576"/>
                      <a:pt x="583101" y="1010015"/>
                      <a:pt x="830552" y="991095"/>
                    </a:cubicBezTo>
                    <a:cubicBezTo>
                      <a:pt x="911079" y="990867"/>
                      <a:pt x="969368" y="922516"/>
                      <a:pt x="987523" y="844922"/>
                    </a:cubicBezTo>
                    <a:cubicBezTo>
                      <a:pt x="986873" y="801121"/>
                      <a:pt x="980395" y="750484"/>
                      <a:pt x="990156" y="704400"/>
                    </a:cubicBezTo>
                    <a:cubicBezTo>
                      <a:pt x="995541" y="525597"/>
                      <a:pt x="970481" y="372247"/>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sp>
            <p:nvSpPr>
              <p:cNvPr id="229" name="Google Shape;229;p35"/>
              <p:cNvSpPr txBox="1"/>
              <p:nvPr/>
            </p:nvSpPr>
            <p:spPr>
              <a:xfrm>
                <a:off x="7367601" y="3518998"/>
                <a:ext cx="1656300" cy="2769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PowerPoint</a:t>
                </a:r>
                <a:endParaRPr sz="1100"/>
              </a:p>
            </p:txBody>
          </p:sp>
        </p:grpSp>
        <p:grpSp>
          <p:nvGrpSpPr>
            <p:cNvPr id="230" name="Google Shape;230;p35"/>
            <p:cNvGrpSpPr/>
            <p:nvPr/>
          </p:nvGrpSpPr>
          <p:grpSpPr>
            <a:xfrm>
              <a:off x="7602344" y="3943634"/>
              <a:ext cx="1373679" cy="279852"/>
              <a:chOff x="7022622" y="3145509"/>
              <a:chExt cx="1373679" cy="279852"/>
            </a:xfrm>
          </p:grpSpPr>
          <p:sp>
            <p:nvSpPr>
              <p:cNvPr id="231" name="Google Shape;231;p35"/>
              <p:cNvSpPr txBox="1"/>
              <p:nvPr/>
            </p:nvSpPr>
            <p:spPr>
              <a:xfrm>
                <a:off x="7367601" y="3145509"/>
                <a:ext cx="1028700" cy="2769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Excel</a:t>
                </a:r>
                <a:endParaRPr sz="1100"/>
              </a:p>
            </p:txBody>
          </p:sp>
          <p:sp>
            <p:nvSpPr>
              <p:cNvPr id="232" name="Google Shape;232;p35"/>
              <p:cNvSpPr/>
              <p:nvPr/>
            </p:nvSpPr>
            <p:spPr>
              <a:xfrm>
                <a:off x="7022622" y="3157630"/>
                <a:ext cx="267412" cy="267731"/>
              </a:xfrm>
              <a:custGeom>
                <a:rect b="b" l="l" r="r" t="t"/>
                <a:pathLst>
                  <a:path extrusionOk="0" fill="none" h="991597" w="990414">
                    <a:moveTo>
                      <a:pt x="990109" y="178250"/>
                    </a:moveTo>
                    <a:cubicBezTo>
                      <a:pt x="1007888" y="73338"/>
                      <a:pt x="921030" y="-1304"/>
                      <a:pt x="813193" y="18"/>
                    </a:cubicBezTo>
                    <a:cubicBezTo>
                      <a:pt x="497910" y="-13186"/>
                      <a:pt x="446136" y="-9860"/>
                      <a:pt x="176594" y="18"/>
                    </a:cubicBezTo>
                    <a:cubicBezTo>
                      <a:pt x="77334" y="-12008"/>
                      <a:pt x="-13240" y="47070"/>
                      <a:pt x="181" y="174755"/>
                    </a:cubicBezTo>
                    <a:cubicBezTo>
                      <a:pt x="-4227" y="284157"/>
                      <a:pt x="-18826" y="399228"/>
                      <a:pt x="181" y="495521"/>
                    </a:cubicBezTo>
                    <a:cubicBezTo>
                      <a:pt x="-4856" y="591593"/>
                      <a:pt x="3858" y="710579"/>
                      <a:pt x="349" y="830341"/>
                    </a:cubicBezTo>
                    <a:cubicBezTo>
                      <a:pt x="9605" y="923827"/>
                      <a:pt x="67974" y="987978"/>
                      <a:pt x="160145" y="991095"/>
                    </a:cubicBezTo>
                    <a:cubicBezTo>
                      <a:pt x="438802" y="977145"/>
                      <a:pt x="513246" y="1009786"/>
                      <a:pt x="830552" y="991095"/>
                    </a:cubicBezTo>
                    <a:cubicBezTo>
                      <a:pt x="915143" y="998744"/>
                      <a:pt x="978637" y="932836"/>
                      <a:pt x="987523" y="844922"/>
                    </a:cubicBezTo>
                    <a:cubicBezTo>
                      <a:pt x="1000919" y="799033"/>
                      <a:pt x="986332" y="742062"/>
                      <a:pt x="990157" y="704400"/>
                    </a:cubicBezTo>
                    <a:cubicBezTo>
                      <a:pt x="1031547" y="529738"/>
                      <a:pt x="1016078" y="361596"/>
                      <a:pt x="990109" y="178250"/>
                    </a:cubicBezTo>
                    <a:close/>
                  </a:path>
                  <a:path extrusionOk="0" h="991597" w="990414">
                    <a:moveTo>
                      <a:pt x="990109" y="178250"/>
                    </a:moveTo>
                    <a:cubicBezTo>
                      <a:pt x="970338" y="70243"/>
                      <a:pt x="918027" y="10547"/>
                      <a:pt x="813193" y="18"/>
                    </a:cubicBezTo>
                    <a:cubicBezTo>
                      <a:pt x="552958" y="2959"/>
                      <a:pt x="315455" y="30001"/>
                      <a:pt x="176594" y="18"/>
                    </a:cubicBezTo>
                    <a:cubicBezTo>
                      <a:pt x="55569" y="-11951"/>
                      <a:pt x="2933" y="53464"/>
                      <a:pt x="181" y="174755"/>
                    </a:cubicBezTo>
                    <a:cubicBezTo>
                      <a:pt x="-1070" y="288809"/>
                      <a:pt x="-9598" y="375746"/>
                      <a:pt x="181" y="495521"/>
                    </a:cubicBezTo>
                    <a:cubicBezTo>
                      <a:pt x="-13189" y="591876"/>
                      <a:pt x="-23610" y="707026"/>
                      <a:pt x="349" y="830341"/>
                    </a:cubicBezTo>
                    <a:cubicBezTo>
                      <a:pt x="10125" y="906494"/>
                      <a:pt x="69332" y="986782"/>
                      <a:pt x="160145" y="991095"/>
                    </a:cubicBezTo>
                    <a:cubicBezTo>
                      <a:pt x="464551" y="961107"/>
                      <a:pt x="627405" y="1021956"/>
                      <a:pt x="830552" y="991095"/>
                    </a:cubicBezTo>
                    <a:cubicBezTo>
                      <a:pt x="911060" y="983990"/>
                      <a:pt x="977207" y="927935"/>
                      <a:pt x="987523" y="844922"/>
                    </a:cubicBezTo>
                    <a:cubicBezTo>
                      <a:pt x="994452" y="804531"/>
                      <a:pt x="981571" y="748321"/>
                      <a:pt x="990157" y="704400"/>
                    </a:cubicBezTo>
                    <a:cubicBezTo>
                      <a:pt x="1024116" y="533646"/>
                      <a:pt x="1000097" y="356097"/>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sp>
          <p:nvSpPr>
            <p:cNvPr id="233" name="Google Shape;233;p35"/>
            <p:cNvSpPr txBox="1"/>
            <p:nvPr/>
          </p:nvSpPr>
          <p:spPr>
            <a:xfrm>
              <a:off x="7947323" y="4993868"/>
              <a:ext cx="1656300" cy="2769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GitHub</a:t>
              </a:r>
              <a:endParaRPr sz="1100"/>
            </a:p>
          </p:txBody>
        </p:sp>
      </p:grpSp>
      <p:sp>
        <p:nvSpPr>
          <p:cNvPr id="234" name="Google Shape;234;p35"/>
          <p:cNvSpPr/>
          <p:nvPr/>
        </p:nvSpPr>
        <p:spPr>
          <a:xfrm>
            <a:off x="5710466" y="3752279"/>
            <a:ext cx="200562" cy="200798"/>
          </a:xfrm>
          <a:custGeom>
            <a:rect b="b" l="l" r="r" t="t"/>
            <a:pathLst>
              <a:path extrusionOk="0" fill="none" h="991597" w="990432">
                <a:moveTo>
                  <a:pt x="990109" y="178250"/>
                </a:moveTo>
                <a:cubicBezTo>
                  <a:pt x="987497" y="57326"/>
                  <a:pt x="930208" y="-2018"/>
                  <a:pt x="813193" y="18"/>
                </a:cubicBezTo>
                <a:cubicBezTo>
                  <a:pt x="537516" y="-15724"/>
                  <a:pt x="407818" y="3029"/>
                  <a:pt x="176594" y="18"/>
                </a:cubicBezTo>
                <a:cubicBezTo>
                  <a:pt x="78238" y="-9663"/>
                  <a:pt x="-1764" y="59834"/>
                  <a:pt x="181" y="174755"/>
                </a:cubicBezTo>
                <a:cubicBezTo>
                  <a:pt x="4740" y="304533"/>
                  <a:pt x="17451" y="372194"/>
                  <a:pt x="181" y="495521"/>
                </a:cubicBezTo>
                <a:cubicBezTo>
                  <a:pt x="-25120" y="596869"/>
                  <a:pt x="-1443" y="724629"/>
                  <a:pt x="349" y="830341"/>
                </a:cubicBezTo>
                <a:cubicBezTo>
                  <a:pt x="3313" y="923508"/>
                  <a:pt x="75056" y="987881"/>
                  <a:pt x="160145" y="991095"/>
                </a:cubicBezTo>
                <a:cubicBezTo>
                  <a:pt x="438800" y="980310"/>
                  <a:pt x="576544" y="1020309"/>
                  <a:pt x="830552" y="991095"/>
                </a:cubicBezTo>
                <a:cubicBezTo>
                  <a:pt x="920500" y="1000396"/>
                  <a:pt x="983333" y="916894"/>
                  <a:pt x="987523" y="844922"/>
                </a:cubicBezTo>
                <a:cubicBezTo>
                  <a:pt x="994913" y="796705"/>
                  <a:pt x="985639" y="749321"/>
                  <a:pt x="990156" y="704400"/>
                </a:cubicBezTo>
                <a:cubicBezTo>
                  <a:pt x="978148" y="520120"/>
                  <a:pt x="1008299" y="354696"/>
                  <a:pt x="990109" y="178250"/>
                </a:cubicBezTo>
                <a:close/>
              </a:path>
              <a:path extrusionOk="0" h="991597" w="990432">
                <a:moveTo>
                  <a:pt x="990109" y="178250"/>
                </a:moveTo>
                <a:cubicBezTo>
                  <a:pt x="994108" y="65289"/>
                  <a:pt x="942237" y="-11528"/>
                  <a:pt x="813193" y="18"/>
                </a:cubicBezTo>
                <a:cubicBezTo>
                  <a:pt x="518439" y="-6081"/>
                  <a:pt x="455994" y="-23041"/>
                  <a:pt x="176594" y="18"/>
                </a:cubicBezTo>
                <a:cubicBezTo>
                  <a:pt x="66746" y="2868"/>
                  <a:pt x="859" y="51814"/>
                  <a:pt x="181" y="174755"/>
                </a:cubicBezTo>
                <a:cubicBezTo>
                  <a:pt x="-13719" y="264868"/>
                  <a:pt x="7325" y="390203"/>
                  <a:pt x="181" y="495521"/>
                </a:cubicBezTo>
                <a:cubicBezTo>
                  <a:pt x="-6887" y="588615"/>
                  <a:pt x="-12103" y="719918"/>
                  <a:pt x="349" y="830341"/>
                </a:cubicBezTo>
                <a:cubicBezTo>
                  <a:pt x="-6696" y="912937"/>
                  <a:pt x="85201" y="989626"/>
                  <a:pt x="160145" y="991095"/>
                </a:cubicBezTo>
                <a:cubicBezTo>
                  <a:pt x="465787" y="976576"/>
                  <a:pt x="583101" y="1010015"/>
                  <a:pt x="830552" y="991095"/>
                </a:cubicBezTo>
                <a:cubicBezTo>
                  <a:pt x="911079" y="990867"/>
                  <a:pt x="969368" y="922516"/>
                  <a:pt x="987523" y="844922"/>
                </a:cubicBezTo>
                <a:cubicBezTo>
                  <a:pt x="986873" y="801121"/>
                  <a:pt x="980395" y="750484"/>
                  <a:pt x="990156" y="704400"/>
                </a:cubicBezTo>
                <a:cubicBezTo>
                  <a:pt x="995541" y="525597"/>
                  <a:pt x="970481" y="372247"/>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pic>
        <p:nvPicPr>
          <p:cNvPr descr="a white cat is in a blue circle with a tail (Provided by Tenor)" id="235" name="Google Shape;235;p35"/>
          <p:cNvPicPr preferRelativeResize="0"/>
          <p:nvPr/>
        </p:nvPicPr>
        <p:blipFill>
          <a:blip r:embed="rId3">
            <a:alphaModFix/>
          </a:blip>
          <a:stretch>
            <a:fillRect/>
          </a:stretch>
        </p:blipFill>
        <p:spPr>
          <a:xfrm>
            <a:off x="5726088" y="3768013"/>
            <a:ext cx="169325" cy="169325"/>
          </a:xfrm>
          <a:prstGeom prst="rect">
            <a:avLst/>
          </a:prstGeom>
          <a:solidFill>
            <a:schemeClr val="accent1"/>
          </a:solidFill>
          <a:ln>
            <a:noFill/>
          </a:ln>
        </p:spPr>
      </p:pic>
      <p:pic>
        <p:nvPicPr>
          <p:cNvPr descr="a red circle with a square with the letter p on it (Provided by Tenor)" id="236" name="Google Shape;236;p35"/>
          <p:cNvPicPr preferRelativeResize="0"/>
          <p:nvPr/>
        </p:nvPicPr>
        <p:blipFill>
          <a:blip r:embed="rId4">
            <a:alphaModFix/>
          </a:blip>
          <a:stretch>
            <a:fillRect/>
          </a:stretch>
        </p:blipFill>
        <p:spPr>
          <a:xfrm>
            <a:off x="5741450" y="3398169"/>
            <a:ext cx="138600" cy="129175"/>
          </a:xfrm>
          <a:prstGeom prst="rect">
            <a:avLst/>
          </a:prstGeom>
          <a:noFill/>
          <a:ln>
            <a:noFill/>
          </a:ln>
        </p:spPr>
      </p:pic>
      <p:pic>
        <p:nvPicPr>
          <p:cNvPr descr="a green square with a white x in the middle (Provided by Tenor)" id="237" name="Google Shape;237;p35"/>
          <p:cNvPicPr preferRelativeResize="0"/>
          <p:nvPr/>
        </p:nvPicPr>
        <p:blipFill>
          <a:blip r:embed="rId5">
            <a:alphaModFix/>
          </a:blip>
          <a:stretch>
            <a:fillRect/>
          </a:stretch>
        </p:blipFill>
        <p:spPr>
          <a:xfrm>
            <a:off x="5741450" y="2999475"/>
            <a:ext cx="138600" cy="138600"/>
          </a:xfrm>
          <a:prstGeom prst="rect">
            <a:avLst/>
          </a:prstGeom>
          <a:solidFill>
            <a:schemeClr val="accent1"/>
          </a:solid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6"/>
          <p:cNvSpPr txBox="1"/>
          <p:nvPr/>
        </p:nvSpPr>
        <p:spPr>
          <a:xfrm>
            <a:off x="689373" y="1119576"/>
            <a:ext cx="3722648" cy="623248"/>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0" i="0" lang="en" sz="3600">
                <a:solidFill>
                  <a:schemeClr val="accent1"/>
                </a:solidFill>
                <a:latin typeface="Poppins Thin"/>
                <a:ea typeface="Poppins Thin"/>
                <a:cs typeface="Poppins Thin"/>
                <a:sym typeface="Poppins Thin"/>
              </a:rPr>
              <a:t>Experience</a:t>
            </a:r>
            <a:endParaRPr sz="1100"/>
          </a:p>
        </p:txBody>
      </p:sp>
      <p:sp>
        <p:nvSpPr>
          <p:cNvPr id="243" name="Google Shape;243;p36"/>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244" name="Google Shape;244;p36"/>
          <p:cNvCxnSpPr/>
          <p:nvPr/>
        </p:nvCxnSpPr>
        <p:spPr>
          <a:xfrm>
            <a:off x="791766" y="627048"/>
            <a:ext cx="7560469" cy="0"/>
          </a:xfrm>
          <a:prstGeom prst="straightConnector1">
            <a:avLst/>
          </a:prstGeom>
          <a:noFill/>
          <a:ln cap="flat" cmpd="sng" w="9525">
            <a:solidFill>
              <a:schemeClr val="accent1"/>
            </a:solidFill>
            <a:prstDash val="solid"/>
            <a:round/>
            <a:headEnd len="sm" w="sm" type="none"/>
            <a:tailEnd len="sm" w="sm" type="none"/>
          </a:ln>
        </p:spPr>
      </p:cxnSp>
      <p:sp>
        <p:nvSpPr>
          <p:cNvPr id="245" name="Google Shape;245;p36"/>
          <p:cNvSpPr txBox="1"/>
          <p:nvPr/>
        </p:nvSpPr>
        <p:spPr>
          <a:xfrm>
            <a:off x="3577981" y="1400770"/>
            <a:ext cx="4701900" cy="253800"/>
          </a:xfrm>
          <a:prstGeom prst="rect">
            <a:avLst/>
          </a:prstGeom>
          <a:noFill/>
          <a:ln>
            <a:noFill/>
          </a:ln>
        </p:spPr>
        <p:txBody>
          <a:bodyPr anchorCtr="0" anchor="t" bIns="34275" lIns="68575" spcFirstLastPara="1" rIns="68575" wrap="square" tIns="34275">
            <a:spAutoFit/>
          </a:bodyPr>
          <a:lstStyle/>
          <a:p>
            <a:pPr indent="0" lvl="0" marL="0" marR="0" rtl="0" algn="l">
              <a:lnSpc>
                <a:spcPct val="141666"/>
              </a:lnSpc>
              <a:spcBef>
                <a:spcPts val="0"/>
              </a:spcBef>
              <a:spcAft>
                <a:spcPts val="0"/>
              </a:spcAft>
              <a:buNone/>
            </a:pPr>
            <a:r>
              <a:rPr lang="en" sz="1200">
                <a:solidFill>
                  <a:schemeClr val="dk1"/>
                </a:solidFill>
                <a:latin typeface="Poppins"/>
                <a:ea typeface="Poppins"/>
                <a:cs typeface="Poppins"/>
                <a:sym typeface="Poppins"/>
              </a:rPr>
              <a:t>A redistillation of my work experience, tailored for this role…</a:t>
            </a:r>
            <a:endParaRPr b="1" sz="1200">
              <a:solidFill>
                <a:schemeClr val="dk1"/>
              </a:solidFill>
              <a:latin typeface="Poppins"/>
              <a:ea typeface="Poppins"/>
              <a:cs typeface="Poppins"/>
              <a:sym typeface="Poppins"/>
            </a:endParaRPr>
          </a:p>
        </p:txBody>
      </p:sp>
      <p:grpSp>
        <p:nvGrpSpPr>
          <p:cNvPr id="246" name="Google Shape;246;p36"/>
          <p:cNvGrpSpPr/>
          <p:nvPr/>
        </p:nvGrpSpPr>
        <p:grpSpPr>
          <a:xfrm>
            <a:off x="791766" y="2389004"/>
            <a:ext cx="3869523" cy="1015498"/>
            <a:chOff x="1055688" y="3185338"/>
            <a:chExt cx="5159364" cy="1353997"/>
          </a:xfrm>
        </p:grpSpPr>
        <p:sp>
          <p:nvSpPr>
            <p:cNvPr id="247" name="Google Shape;247;p36"/>
            <p:cNvSpPr txBox="1"/>
            <p:nvPr/>
          </p:nvSpPr>
          <p:spPr>
            <a:xfrm>
              <a:off x="1251553" y="3757535"/>
              <a:ext cx="3876600" cy="7818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Selling myself!</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Communications and brand strategies.</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Coaching</a:t>
              </a:r>
              <a:endParaRPr sz="800">
                <a:solidFill>
                  <a:srgbClr val="7F7F7F"/>
                </a:solidFill>
                <a:latin typeface="Poppins"/>
                <a:ea typeface="Poppins"/>
                <a:cs typeface="Poppins"/>
                <a:sym typeface="Poppins"/>
              </a:endParaRPr>
            </a:p>
          </p:txBody>
        </p:sp>
        <p:sp>
          <p:nvSpPr>
            <p:cNvPr id="248" name="Google Shape;248;p36"/>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Independent Contractor</a:t>
              </a:r>
              <a:endParaRPr b="1" sz="1100">
                <a:solidFill>
                  <a:schemeClr val="dk1"/>
                </a:solidFill>
                <a:latin typeface="Poppins"/>
                <a:ea typeface="Poppins"/>
                <a:cs typeface="Poppins"/>
                <a:sym typeface="Poppins"/>
              </a:endParaRPr>
            </a:p>
          </p:txBody>
        </p:sp>
        <p:sp>
          <p:nvSpPr>
            <p:cNvPr id="249" name="Google Shape;249;p36"/>
            <p:cNvSpPr txBox="1"/>
            <p:nvPr/>
          </p:nvSpPr>
          <p:spPr>
            <a:xfrm>
              <a:off x="1251552" y="3508847"/>
              <a:ext cx="4963500" cy="256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chemeClr val="dk1"/>
                  </a:solidFill>
                  <a:latin typeface="Poppins"/>
                  <a:ea typeface="Poppins"/>
                  <a:cs typeface="Poppins"/>
                  <a:sym typeface="Poppins"/>
                </a:rPr>
                <a:t>2025 - Present</a:t>
              </a:r>
              <a:endParaRPr sz="800">
                <a:solidFill>
                  <a:schemeClr val="dk1"/>
                </a:solidFill>
                <a:latin typeface="Poppins"/>
                <a:ea typeface="Poppins"/>
                <a:cs typeface="Poppins"/>
                <a:sym typeface="Poppins"/>
              </a:endParaRPr>
            </a:p>
          </p:txBody>
        </p:sp>
        <p:sp>
          <p:nvSpPr>
            <p:cNvPr id="250" name="Google Shape;250;p36"/>
            <p:cNvSpPr/>
            <p:nvPr/>
          </p:nvSpPr>
          <p:spPr>
            <a:xfrm>
              <a:off x="1055688" y="3269137"/>
              <a:ext cx="125891" cy="125891"/>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51" name="Google Shape;251;p36"/>
          <p:cNvGrpSpPr/>
          <p:nvPr/>
        </p:nvGrpSpPr>
        <p:grpSpPr>
          <a:xfrm>
            <a:off x="791766" y="3669163"/>
            <a:ext cx="4459259" cy="1409686"/>
            <a:chOff x="1055688" y="3185338"/>
            <a:chExt cx="5945679" cy="1879582"/>
          </a:xfrm>
        </p:grpSpPr>
        <p:sp>
          <p:nvSpPr>
            <p:cNvPr id="252" name="Google Shape;252;p36"/>
            <p:cNvSpPr txBox="1"/>
            <p:nvPr/>
          </p:nvSpPr>
          <p:spPr>
            <a:xfrm>
              <a:off x="1251567" y="3757520"/>
              <a:ext cx="5749800" cy="13074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Web content, press release, and marketing materials production</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Data and demographic disclosure to clients for supplier diversity requirements</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Client communications and project collaboration</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Business analysis</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Cultural competency</a:t>
              </a:r>
              <a:endParaRPr sz="800">
                <a:solidFill>
                  <a:srgbClr val="7F7F7F"/>
                </a:solidFill>
                <a:latin typeface="Poppins"/>
                <a:ea typeface="Poppins"/>
                <a:cs typeface="Poppins"/>
                <a:sym typeface="Poppins"/>
              </a:endParaRPr>
            </a:p>
          </p:txBody>
        </p:sp>
        <p:sp>
          <p:nvSpPr>
            <p:cNvPr id="253" name="Google Shape;253;p36"/>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DEI Marketing &amp; BD COordinator</a:t>
              </a:r>
              <a:endParaRPr b="1" sz="1100">
                <a:solidFill>
                  <a:schemeClr val="dk1"/>
                </a:solidFill>
                <a:latin typeface="Poppins"/>
                <a:ea typeface="Poppins"/>
                <a:cs typeface="Poppins"/>
                <a:sym typeface="Poppins"/>
              </a:endParaRPr>
            </a:p>
          </p:txBody>
        </p:sp>
        <p:sp>
          <p:nvSpPr>
            <p:cNvPr id="254" name="Google Shape;254;p36"/>
            <p:cNvSpPr txBox="1"/>
            <p:nvPr/>
          </p:nvSpPr>
          <p:spPr>
            <a:xfrm>
              <a:off x="1251552" y="3508847"/>
              <a:ext cx="4963500" cy="256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chemeClr val="dk1"/>
                  </a:solidFill>
                  <a:latin typeface="Poppins"/>
                  <a:ea typeface="Poppins"/>
                  <a:cs typeface="Poppins"/>
                  <a:sym typeface="Poppins"/>
                </a:rPr>
                <a:t>2020 </a:t>
              </a:r>
              <a:r>
                <a:rPr lang="en" sz="800">
                  <a:solidFill>
                    <a:schemeClr val="dk1"/>
                  </a:solidFill>
                  <a:latin typeface="Poppins"/>
                  <a:ea typeface="Poppins"/>
                  <a:cs typeface="Poppins"/>
                  <a:sym typeface="Poppins"/>
                </a:rPr>
                <a:t>- 2025</a:t>
              </a:r>
              <a:endParaRPr sz="800">
                <a:solidFill>
                  <a:schemeClr val="dk1"/>
                </a:solidFill>
                <a:latin typeface="Poppins"/>
                <a:ea typeface="Poppins"/>
                <a:cs typeface="Poppins"/>
                <a:sym typeface="Poppins"/>
              </a:endParaRPr>
            </a:p>
          </p:txBody>
        </p:sp>
        <p:sp>
          <p:nvSpPr>
            <p:cNvPr id="255" name="Google Shape;255;p36"/>
            <p:cNvSpPr/>
            <p:nvPr/>
          </p:nvSpPr>
          <p:spPr>
            <a:xfrm>
              <a:off x="1055688" y="3269137"/>
              <a:ext cx="125891" cy="125891"/>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56" name="Google Shape;256;p36"/>
          <p:cNvGrpSpPr/>
          <p:nvPr/>
        </p:nvGrpSpPr>
        <p:grpSpPr>
          <a:xfrm>
            <a:off x="838975" y="2499062"/>
            <a:ext cx="4445648" cy="2644439"/>
            <a:chOff x="1118633" y="3332082"/>
            <a:chExt cx="5927531" cy="3983118"/>
          </a:xfrm>
        </p:grpSpPr>
        <p:cxnSp>
          <p:nvCxnSpPr>
            <p:cNvPr id="257" name="Google Shape;257;p36"/>
            <p:cNvCxnSpPr/>
            <p:nvPr/>
          </p:nvCxnSpPr>
          <p:spPr>
            <a:xfrm>
              <a:off x="1118633" y="3332082"/>
              <a:ext cx="0" cy="3983118"/>
            </a:xfrm>
            <a:prstGeom prst="straightConnector1">
              <a:avLst/>
            </a:prstGeom>
            <a:noFill/>
            <a:ln cap="flat" cmpd="sng" w="9525">
              <a:solidFill>
                <a:schemeClr val="accent5"/>
              </a:solidFill>
              <a:prstDash val="solid"/>
              <a:miter lim="800000"/>
              <a:headEnd len="sm" w="sm" type="none"/>
              <a:tailEnd len="sm" w="sm" type="none"/>
            </a:ln>
          </p:spPr>
        </p:cxnSp>
        <p:cxnSp>
          <p:nvCxnSpPr>
            <p:cNvPr id="258" name="Google Shape;258;p36"/>
            <p:cNvCxnSpPr/>
            <p:nvPr/>
          </p:nvCxnSpPr>
          <p:spPr>
            <a:xfrm>
              <a:off x="7046164" y="3332082"/>
              <a:ext cx="0" cy="3983118"/>
            </a:xfrm>
            <a:prstGeom prst="straightConnector1">
              <a:avLst/>
            </a:prstGeom>
            <a:noFill/>
            <a:ln cap="flat" cmpd="sng" w="9525">
              <a:solidFill>
                <a:schemeClr val="accent5"/>
              </a:solidFill>
              <a:prstDash val="solid"/>
              <a:miter lim="800000"/>
              <a:headEnd len="sm" w="sm" type="none"/>
              <a:tailEnd len="sm" w="sm" type="none"/>
            </a:ln>
          </p:spPr>
        </p:cxnSp>
      </p:grpSp>
      <p:grpSp>
        <p:nvGrpSpPr>
          <p:cNvPr id="259" name="Google Shape;259;p36"/>
          <p:cNvGrpSpPr/>
          <p:nvPr/>
        </p:nvGrpSpPr>
        <p:grpSpPr>
          <a:xfrm>
            <a:off x="5237414" y="2389004"/>
            <a:ext cx="3869546" cy="1212596"/>
            <a:chOff x="1055688" y="3185338"/>
            <a:chExt cx="5159395" cy="1616795"/>
          </a:xfrm>
        </p:grpSpPr>
        <p:sp>
          <p:nvSpPr>
            <p:cNvPr id="260" name="Google Shape;260;p36"/>
            <p:cNvSpPr txBox="1"/>
            <p:nvPr/>
          </p:nvSpPr>
          <p:spPr>
            <a:xfrm>
              <a:off x="1251571" y="3757533"/>
              <a:ext cx="4442100" cy="10446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Proposal and pitch writing and strategy</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Press releases on major asset transactions</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Content repository maintenance</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Relationship management with industry organizations</a:t>
              </a:r>
              <a:endParaRPr sz="800">
                <a:solidFill>
                  <a:srgbClr val="7F7F7F"/>
                </a:solidFill>
                <a:latin typeface="Poppins"/>
                <a:ea typeface="Poppins"/>
                <a:cs typeface="Poppins"/>
                <a:sym typeface="Poppins"/>
              </a:endParaRPr>
            </a:p>
          </p:txBody>
        </p:sp>
        <p:sp>
          <p:nvSpPr>
            <p:cNvPr id="261" name="Google Shape;261;p36"/>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Practice Development Assistant</a:t>
              </a:r>
              <a:endParaRPr b="1" sz="1100">
                <a:solidFill>
                  <a:schemeClr val="dk1"/>
                </a:solidFill>
                <a:latin typeface="Poppins"/>
                <a:ea typeface="Poppins"/>
                <a:cs typeface="Poppins"/>
                <a:sym typeface="Poppins"/>
              </a:endParaRPr>
            </a:p>
          </p:txBody>
        </p:sp>
        <p:sp>
          <p:nvSpPr>
            <p:cNvPr id="262" name="Google Shape;262;p36"/>
            <p:cNvSpPr txBox="1"/>
            <p:nvPr/>
          </p:nvSpPr>
          <p:spPr>
            <a:xfrm>
              <a:off x="1251552" y="3508847"/>
              <a:ext cx="4963531" cy="26161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chemeClr val="dk1"/>
                  </a:solidFill>
                  <a:latin typeface="Poppins"/>
                  <a:ea typeface="Poppins"/>
                  <a:cs typeface="Poppins"/>
                  <a:sym typeface="Poppins"/>
                </a:rPr>
                <a:t>2019 - 2020</a:t>
              </a:r>
              <a:endParaRPr sz="800">
                <a:solidFill>
                  <a:schemeClr val="dk1"/>
                </a:solidFill>
                <a:latin typeface="Poppins"/>
                <a:ea typeface="Poppins"/>
                <a:cs typeface="Poppins"/>
                <a:sym typeface="Poppins"/>
              </a:endParaRPr>
            </a:p>
          </p:txBody>
        </p:sp>
        <p:sp>
          <p:nvSpPr>
            <p:cNvPr id="263" name="Google Shape;263;p36"/>
            <p:cNvSpPr/>
            <p:nvPr/>
          </p:nvSpPr>
          <p:spPr>
            <a:xfrm>
              <a:off x="1055688" y="3269137"/>
              <a:ext cx="125891" cy="125891"/>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64" name="Google Shape;264;p36"/>
          <p:cNvGrpSpPr/>
          <p:nvPr/>
        </p:nvGrpSpPr>
        <p:grpSpPr>
          <a:xfrm>
            <a:off x="5237414" y="3669163"/>
            <a:ext cx="3869523" cy="818612"/>
            <a:chOff x="1055688" y="3185338"/>
            <a:chExt cx="5159364" cy="1091482"/>
          </a:xfrm>
        </p:grpSpPr>
        <p:sp>
          <p:nvSpPr>
            <p:cNvPr id="265" name="Google Shape;265;p36"/>
            <p:cNvSpPr txBox="1"/>
            <p:nvPr/>
          </p:nvSpPr>
          <p:spPr>
            <a:xfrm>
              <a:off x="1251570" y="3757520"/>
              <a:ext cx="4154100" cy="5193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Deadline and communications calendar management</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Spanish communications regarding legal matters</a:t>
              </a:r>
              <a:endParaRPr sz="800">
                <a:solidFill>
                  <a:srgbClr val="7F7F7F"/>
                </a:solidFill>
                <a:latin typeface="Poppins"/>
                <a:ea typeface="Poppins"/>
                <a:cs typeface="Poppins"/>
                <a:sym typeface="Poppins"/>
              </a:endParaRPr>
            </a:p>
          </p:txBody>
        </p:sp>
        <p:sp>
          <p:nvSpPr>
            <p:cNvPr id="266" name="Google Shape;266;p36"/>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Legal Assistant</a:t>
              </a:r>
              <a:endParaRPr b="1" sz="1100">
                <a:solidFill>
                  <a:schemeClr val="dk1"/>
                </a:solidFill>
                <a:latin typeface="Poppins"/>
                <a:ea typeface="Poppins"/>
                <a:cs typeface="Poppins"/>
                <a:sym typeface="Poppins"/>
              </a:endParaRPr>
            </a:p>
          </p:txBody>
        </p:sp>
        <p:sp>
          <p:nvSpPr>
            <p:cNvPr id="267" name="Google Shape;267;p36"/>
            <p:cNvSpPr txBox="1"/>
            <p:nvPr/>
          </p:nvSpPr>
          <p:spPr>
            <a:xfrm>
              <a:off x="1251552" y="3508847"/>
              <a:ext cx="4963500" cy="256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chemeClr val="dk1"/>
                  </a:solidFill>
                  <a:latin typeface="Poppins"/>
                  <a:ea typeface="Poppins"/>
                  <a:cs typeface="Poppins"/>
                  <a:sym typeface="Poppins"/>
                </a:rPr>
                <a:t>2017 - 2018</a:t>
              </a:r>
              <a:endParaRPr sz="800">
                <a:solidFill>
                  <a:schemeClr val="dk1"/>
                </a:solidFill>
                <a:latin typeface="Poppins"/>
                <a:ea typeface="Poppins"/>
                <a:cs typeface="Poppins"/>
                <a:sym typeface="Poppins"/>
              </a:endParaRPr>
            </a:p>
          </p:txBody>
        </p:sp>
        <p:sp>
          <p:nvSpPr>
            <p:cNvPr id="268" name="Google Shape;268;p36"/>
            <p:cNvSpPr/>
            <p:nvPr/>
          </p:nvSpPr>
          <p:spPr>
            <a:xfrm>
              <a:off x="1055688" y="3269137"/>
              <a:ext cx="125891" cy="125891"/>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7"/>
          <p:cNvSpPr txBox="1"/>
          <p:nvPr/>
        </p:nvSpPr>
        <p:spPr>
          <a:xfrm>
            <a:off x="701050" y="977280"/>
            <a:ext cx="4445700" cy="11775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1" lang="en" sz="3600">
                <a:solidFill>
                  <a:schemeClr val="accent1"/>
                </a:solidFill>
                <a:latin typeface="Poppins"/>
                <a:ea typeface="Poppins"/>
                <a:cs typeface="Poppins"/>
                <a:sym typeface="Poppins"/>
              </a:rPr>
              <a:t>Why I’m rooting for</a:t>
            </a:r>
            <a:r>
              <a:rPr b="1" lang="en" sz="3600">
                <a:solidFill>
                  <a:schemeClr val="lt1"/>
                </a:solidFill>
                <a:latin typeface="Poppins"/>
                <a:ea typeface="Poppins"/>
                <a:cs typeface="Poppins"/>
                <a:sym typeface="Poppins"/>
              </a:rPr>
              <a:t>  						 </a:t>
            </a:r>
            <a:r>
              <a:rPr b="1" lang="en" sz="3600">
                <a:solidFill>
                  <a:schemeClr val="accent1"/>
                </a:solidFill>
                <a:latin typeface="Poppins"/>
                <a:ea typeface="Poppins"/>
                <a:cs typeface="Poppins"/>
                <a:sym typeface="Poppins"/>
              </a:rPr>
              <a:t>?</a:t>
            </a:r>
            <a:endParaRPr b="1" sz="1100"/>
          </a:p>
        </p:txBody>
      </p:sp>
      <p:sp>
        <p:nvSpPr>
          <p:cNvPr id="274" name="Google Shape;274;p37"/>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275" name="Google Shape;275;p37"/>
          <p:cNvCxnSpPr/>
          <p:nvPr/>
        </p:nvCxnSpPr>
        <p:spPr>
          <a:xfrm>
            <a:off x="791766" y="627048"/>
            <a:ext cx="7560600" cy="0"/>
          </a:xfrm>
          <a:prstGeom prst="straightConnector1">
            <a:avLst/>
          </a:prstGeom>
          <a:noFill/>
          <a:ln cap="flat" cmpd="sng" w="9525">
            <a:solidFill>
              <a:schemeClr val="accent1"/>
            </a:solidFill>
            <a:prstDash val="solid"/>
            <a:round/>
            <a:headEnd len="sm" w="sm" type="none"/>
            <a:tailEnd len="sm" w="sm" type="none"/>
          </a:ln>
        </p:spPr>
      </p:cxnSp>
      <p:sp>
        <p:nvSpPr>
          <p:cNvPr id="276" name="Google Shape;276;p37"/>
          <p:cNvSpPr txBox="1"/>
          <p:nvPr/>
        </p:nvSpPr>
        <p:spPr>
          <a:xfrm>
            <a:off x="5029850" y="836825"/>
            <a:ext cx="3715500" cy="1385400"/>
          </a:xfrm>
          <a:prstGeom prst="rect">
            <a:avLst/>
          </a:prstGeom>
          <a:noFill/>
          <a:ln>
            <a:noFill/>
          </a:ln>
        </p:spPr>
        <p:txBody>
          <a:bodyPr anchorCtr="0" anchor="t" bIns="34275" lIns="68575" spcFirstLastPara="1" rIns="68575" wrap="square" tIns="34275">
            <a:spAutoFit/>
          </a:bodyPr>
          <a:lstStyle/>
          <a:p>
            <a:pPr indent="0" lvl="0" marL="0" marR="0" rtl="0" algn="l">
              <a:lnSpc>
                <a:spcPct val="141666"/>
              </a:lnSpc>
              <a:spcBef>
                <a:spcPts val="0"/>
              </a:spcBef>
              <a:spcAft>
                <a:spcPts val="0"/>
              </a:spcAft>
              <a:buNone/>
            </a:pPr>
            <a:r>
              <a:rPr lang="en" sz="900">
                <a:solidFill>
                  <a:schemeClr val="dk1"/>
                </a:solidFill>
                <a:latin typeface="Poppins"/>
                <a:ea typeface="Poppins"/>
                <a:cs typeface="Poppins"/>
                <a:sym typeface="Poppins"/>
              </a:rPr>
              <a:t>Tractian</a:t>
            </a:r>
            <a:r>
              <a:rPr lang="en" sz="900">
                <a:solidFill>
                  <a:schemeClr val="dk1"/>
                </a:solidFill>
                <a:latin typeface="Poppins"/>
                <a:ea typeface="Poppins"/>
                <a:cs typeface="Poppins"/>
                <a:sym typeface="Poppins"/>
              </a:rPr>
              <a:t> pushes the limits of our industrial sector in a very literal sense.Our current moment is largely a race to create productive value from AI–largely through content–that can demonstrate real returns on trillions of investment dollars. I would bet </a:t>
            </a:r>
            <a:r>
              <a:rPr b="1" lang="en" sz="900">
                <a:solidFill>
                  <a:schemeClr val="dk1"/>
                </a:solidFill>
                <a:latin typeface="Poppins"/>
                <a:ea typeface="Poppins"/>
                <a:cs typeface="Poppins"/>
                <a:sym typeface="Poppins"/>
              </a:rPr>
              <a:t>Tractian is a winner in this race by providing scalable products and services that tangibly solve industrial inefficiencies. </a:t>
            </a:r>
            <a:endParaRPr b="1" sz="900">
              <a:solidFill>
                <a:schemeClr val="dk1"/>
              </a:solidFill>
              <a:latin typeface="Poppins"/>
              <a:ea typeface="Poppins"/>
              <a:cs typeface="Poppins"/>
              <a:sym typeface="Poppins"/>
            </a:endParaRPr>
          </a:p>
        </p:txBody>
      </p:sp>
      <p:grpSp>
        <p:nvGrpSpPr>
          <p:cNvPr id="277" name="Google Shape;277;p37"/>
          <p:cNvGrpSpPr/>
          <p:nvPr/>
        </p:nvGrpSpPr>
        <p:grpSpPr>
          <a:xfrm>
            <a:off x="791766" y="2389004"/>
            <a:ext cx="3869523" cy="1223171"/>
            <a:chOff x="1055688" y="3185338"/>
            <a:chExt cx="5159364" cy="1630895"/>
          </a:xfrm>
        </p:grpSpPr>
        <p:sp>
          <p:nvSpPr>
            <p:cNvPr id="278" name="Google Shape;278;p37"/>
            <p:cNvSpPr txBox="1"/>
            <p:nvPr/>
          </p:nvSpPr>
          <p:spPr>
            <a:xfrm>
              <a:off x="1251567" y="3508833"/>
              <a:ext cx="3876600" cy="13074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Tractian’s consistent VC funding is validation of serious future returns on investment from accredited investors, not a speculation trend. Moreover, backing from Sapphire, General Catalyst, etc. suggests a promising public exit. </a:t>
              </a:r>
              <a:endParaRPr sz="1100"/>
            </a:p>
          </p:txBody>
        </p:sp>
        <p:sp>
          <p:nvSpPr>
            <p:cNvPr id="279" name="Google Shape;279;p37"/>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SERIES C FUNDING</a:t>
              </a:r>
              <a:endParaRPr b="1" sz="1100">
                <a:solidFill>
                  <a:schemeClr val="dk1"/>
                </a:solidFill>
                <a:latin typeface="Poppins"/>
                <a:ea typeface="Poppins"/>
                <a:cs typeface="Poppins"/>
                <a:sym typeface="Poppins"/>
              </a:endParaRPr>
            </a:p>
          </p:txBody>
        </p:sp>
        <p:sp>
          <p:nvSpPr>
            <p:cNvPr id="280" name="Google Shape;280;p37"/>
            <p:cNvSpPr/>
            <p:nvPr/>
          </p:nvSpPr>
          <p:spPr>
            <a:xfrm>
              <a:off x="1055688" y="326913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81" name="Google Shape;281;p37"/>
          <p:cNvGrpSpPr/>
          <p:nvPr/>
        </p:nvGrpSpPr>
        <p:grpSpPr>
          <a:xfrm>
            <a:off x="791766" y="3669163"/>
            <a:ext cx="3869523" cy="1219060"/>
            <a:chOff x="1055688" y="3185338"/>
            <a:chExt cx="5159364" cy="1625414"/>
          </a:xfrm>
        </p:grpSpPr>
        <p:sp>
          <p:nvSpPr>
            <p:cNvPr id="282" name="Google Shape;282;p37"/>
            <p:cNvSpPr txBox="1"/>
            <p:nvPr/>
          </p:nvSpPr>
          <p:spPr>
            <a:xfrm>
              <a:off x="1251553" y="3503352"/>
              <a:ext cx="3876600" cy="13074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Bundling patented sensors and continuously trained AI-based SaaS creates a strong market position based on Tractian’s hardware market niche, expected software improvement, and an open-ended demand for services. </a:t>
              </a:r>
              <a:endParaRPr sz="1100"/>
            </a:p>
          </p:txBody>
        </p:sp>
        <p:sp>
          <p:nvSpPr>
            <p:cNvPr id="283" name="Google Shape;283;p37"/>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TECHNOLOGY BUNDLE </a:t>
              </a:r>
              <a:endParaRPr b="1" sz="1100">
                <a:solidFill>
                  <a:schemeClr val="dk1"/>
                </a:solidFill>
                <a:latin typeface="Poppins"/>
                <a:ea typeface="Poppins"/>
                <a:cs typeface="Poppins"/>
                <a:sym typeface="Poppins"/>
              </a:endParaRPr>
            </a:p>
          </p:txBody>
        </p:sp>
        <p:sp>
          <p:nvSpPr>
            <p:cNvPr id="284" name="Google Shape;284;p37"/>
            <p:cNvSpPr/>
            <p:nvPr/>
          </p:nvSpPr>
          <p:spPr>
            <a:xfrm>
              <a:off x="1055688" y="326913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85" name="Google Shape;285;p37"/>
          <p:cNvGrpSpPr/>
          <p:nvPr/>
        </p:nvGrpSpPr>
        <p:grpSpPr>
          <a:xfrm>
            <a:off x="5347850" y="3669225"/>
            <a:ext cx="2943328" cy="824849"/>
            <a:chOff x="1057850" y="3185366"/>
            <a:chExt cx="4069305" cy="1099799"/>
          </a:xfrm>
        </p:grpSpPr>
        <p:sp>
          <p:nvSpPr>
            <p:cNvPr id="286" name="Google Shape;286;p37"/>
            <p:cNvSpPr txBox="1"/>
            <p:nvPr/>
          </p:nvSpPr>
          <p:spPr>
            <a:xfrm>
              <a:off x="1057850" y="3503364"/>
              <a:ext cx="3875700" cy="781800"/>
            </a:xfrm>
            <a:prstGeom prst="rect">
              <a:avLst/>
            </a:prstGeom>
            <a:noFill/>
            <a:ln>
              <a:noFill/>
            </a:ln>
          </p:spPr>
          <p:txBody>
            <a:bodyPr anchorCtr="0" anchor="t" bIns="34275" lIns="68575" spcFirstLastPara="1" rIns="68575" wrap="square" tIns="34275">
              <a:spAutoFit/>
            </a:bodyPr>
            <a:lstStyle/>
            <a:p>
              <a:pPr indent="0" lvl="0" marL="0" marR="0" rtl="0" algn="r">
                <a:lnSpc>
                  <a:spcPct val="160000"/>
                </a:lnSpc>
                <a:spcBef>
                  <a:spcPts val="0"/>
                </a:spcBef>
                <a:spcAft>
                  <a:spcPts val="0"/>
                </a:spcAft>
                <a:buNone/>
              </a:pPr>
              <a:r>
                <a:rPr lang="en" sz="800">
                  <a:solidFill>
                    <a:srgbClr val="7F7F7F"/>
                  </a:solidFill>
                  <a:latin typeface="Poppins"/>
                  <a:ea typeface="Poppins"/>
                  <a:cs typeface="Poppins"/>
                  <a:sym typeface="Poppins"/>
                </a:rPr>
                <a:t>Tractian</a:t>
              </a:r>
              <a:r>
                <a:rPr lang="en" sz="800">
                  <a:solidFill>
                    <a:srgbClr val="7F7F7F"/>
                  </a:solidFill>
                  <a:latin typeface="Poppins"/>
                  <a:ea typeface="Poppins"/>
                  <a:cs typeface="Poppins"/>
                  <a:sym typeface="Poppins"/>
                </a:rPr>
                <a:t> has great customer testimonials on its own website and on other platforms and tech media outlets.  </a:t>
              </a:r>
              <a:endParaRPr sz="1100"/>
            </a:p>
          </p:txBody>
        </p:sp>
        <p:sp>
          <p:nvSpPr>
            <p:cNvPr id="287" name="Google Shape;287;p37"/>
            <p:cNvSpPr txBox="1"/>
            <p:nvPr/>
          </p:nvSpPr>
          <p:spPr>
            <a:xfrm>
              <a:off x="1057850" y="3185366"/>
              <a:ext cx="3875700" cy="3180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1" lang="en" sz="1100">
                  <a:solidFill>
                    <a:schemeClr val="dk1"/>
                  </a:solidFill>
                  <a:latin typeface="Poppins"/>
                  <a:ea typeface="Poppins"/>
                  <a:cs typeface="Poppins"/>
                  <a:sym typeface="Poppins"/>
                </a:rPr>
                <a:t>Customer Testimonials</a:t>
              </a:r>
              <a:endParaRPr b="1" sz="1100">
                <a:solidFill>
                  <a:schemeClr val="dk1"/>
                </a:solidFill>
                <a:latin typeface="Poppins"/>
                <a:ea typeface="Poppins"/>
                <a:cs typeface="Poppins"/>
                <a:sym typeface="Poppins"/>
              </a:endParaRPr>
            </a:p>
          </p:txBody>
        </p:sp>
        <p:sp>
          <p:nvSpPr>
            <p:cNvPr id="288" name="Google Shape;288;p37"/>
            <p:cNvSpPr/>
            <p:nvPr/>
          </p:nvSpPr>
          <p:spPr>
            <a:xfrm>
              <a:off x="5001155" y="327133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pic>
        <p:nvPicPr>
          <p:cNvPr id="289" name="Google Shape;289;p37"/>
          <p:cNvPicPr preferRelativeResize="0"/>
          <p:nvPr/>
        </p:nvPicPr>
        <p:blipFill>
          <a:blip r:embed="rId3">
            <a:alphaModFix/>
          </a:blip>
          <a:stretch>
            <a:fillRect/>
          </a:stretch>
        </p:blipFill>
        <p:spPr>
          <a:xfrm>
            <a:off x="1521417" y="1662546"/>
            <a:ext cx="2494598" cy="339275"/>
          </a:xfrm>
          <a:prstGeom prst="rect">
            <a:avLst/>
          </a:prstGeom>
          <a:noFill/>
          <a:ln>
            <a:noFill/>
          </a:ln>
        </p:spPr>
      </p:pic>
      <p:cxnSp>
        <p:nvCxnSpPr>
          <p:cNvPr id="290" name="Google Shape;290;p37"/>
          <p:cNvCxnSpPr>
            <a:stCxn id="284" idx="6"/>
          </p:cNvCxnSpPr>
          <p:nvPr/>
        </p:nvCxnSpPr>
        <p:spPr>
          <a:xfrm flipH="1">
            <a:off x="-4134" y="3779263"/>
            <a:ext cx="890400" cy="3300"/>
          </a:xfrm>
          <a:prstGeom prst="straightConnector1">
            <a:avLst/>
          </a:prstGeom>
          <a:noFill/>
          <a:ln cap="flat" cmpd="sng" w="9525">
            <a:solidFill>
              <a:schemeClr val="accent5"/>
            </a:solidFill>
            <a:prstDash val="solid"/>
            <a:miter lim="800000"/>
            <a:headEnd len="sm" w="sm" type="none"/>
            <a:tailEnd len="sm" w="sm" type="none"/>
          </a:ln>
        </p:spPr>
      </p:cxnSp>
      <p:cxnSp>
        <p:nvCxnSpPr>
          <p:cNvPr id="291" name="Google Shape;291;p37"/>
          <p:cNvCxnSpPr/>
          <p:nvPr/>
        </p:nvCxnSpPr>
        <p:spPr>
          <a:xfrm flipH="1">
            <a:off x="8263625" y="2506210"/>
            <a:ext cx="843300" cy="900"/>
          </a:xfrm>
          <a:prstGeom prst="straightConnector1">
            <a:avLst/>
          </a:prstGeom>
          <a:noFill/>
          <a:ln cap="flat" cmpd="sng" w="9525">
            <a:solidFill>
              <a:schemeClr val="accent5"/>
            </a:solidFill>
            <a:prstDash val="solid"/>
            <a:miter lim="800000"/>
            <a:headEnd len="sm" w="sm" type="none"/>
            <a:tailEnd len="sm" w="sm" type="none"/>
          </a:ln>
        </p:spPr>
      </p:cxnSp>
      <p:grpSp>
        <p:nvGrpSpPr>
          <p:cNvPr id="292" name="Google Shape;292;p37"/>
          <p:cNvGrpSpPr/>
          <p:nvPr/>
        </p:nvGrpSpPr>
        <p:grpSpPr>
          <a:xfrm>
            <a:off x="5333275" y="2389050"/>
            <a:ext cx="2803312" cy="1219052"/>
            <a:chOff x="2197011" y="3185361"/>
            <a:chExt cx="4242300" cy="1625403"/>
          </a:xfrm>
        </p:grpSpPr>
        <p:sp>
          <p:nvSpPr>
            <p:cNvPr id="293" name="Google Shape;293;p37"/>
            <p:cNvSpPr txBox="1"/>
            <p:nvPr/>
          </p:nvSpPr>
          <p:spPr>
            <a:xfrm>
              <a:off x="2197011" y="3503364"/>
              <a:ext cx="4242300" cy="1307400"/>
            </a:xfrm>
            <a:prstGeom prst="rect">
              <a:avLst/>
            </a:prstGeom>
            <a:noFill/>
            <a:ln>
              <a:noFill/>
            </a:ln>
          </p:spPr>
          <p:txBody>
            <a:bodyPr anchorCtr="0" anchor="t" bIns="34275" lIns="68575" spcFirstLastPara="1" rIns="68575" wrap="square" tIns="34275">
              <a:spAutoFit/>
            </a:bodyPr>
            <a:lstStyle/>
            <a:p>
              <a:pPr indent="0" lvl="0" marL="0" marR="0" rtl="0" algn="r">
                <a:lnSpc>
                  <a:spcPct val="160000"/>
                </a:lnSpc>
                <a:spcBef>
                  <a:spcPts val="0"/>
                </a:spcBef>
                <a:spcAft>
                  <a:spcPts val="0"/>
                </a:spcAft>
                <a:buNone/>
              </a:pPr>
              <a:r>
                <a:rPr lang="en" sz="800">
                  <a:solidFill>
                    <a:srgbClr val="7F7F7F"/>
                  </a:solidFill>
                  <a:latin typeface="Poppins"/>
                  <a:ea typeface="Poppins"/>
                  <a:cs typeface="Poppins"/>
                  <a:sym typeface="Poppins"/>
                </a:rPr>
                <a:t>When compared to competitors, </a:t>
              </a:r>
              <a:r>
                <a:rPr lang="en" sz="800">
                  <a:solidFill>
                    <a:srgbClr val="7F7F7F"/>
                  </a:solidFill>
                  <a:latin typeface="Poppins"/>
                  <a:ea typeface="Poppins"/>
                  <a:cs typeface="Poppins"/>
                  <a:sym typeface="Poppins"/>
                </a:rPr>
                <a:t>Tractian</a:t>
              </a:r>
              <a:r>
                <a:rPr lang="en" sz="800">
                  <a:solidFill>
                    <a:srgbClr val="7F7F7F"/>
                  </a:solidFill>
                  <a:latin typeface="Poppins"/>
                  <a:ea typeface="Poppins"/>
                  <a:cs typeface="Poppins"/>
                  <a:sym typeface="Poppins"/>
                </a:rPr>
                <a:t> is able to flex its richness in features and hours of cognitive labor saved. Visible and </a:t>
              </a:r>
              <a:r>
                <a:rPr lang="en" sz="800">
                  <a:solidFill>
                    <a:srgbClr val="7F7F7F"/>
                  </a:solidFill>
                  <a:latin typeface="Poppins"/>
                  <a:ea typeface="Poppins"/>
                  <a:cs typeface="Poppins"/>
                  <a:sym typeface="Poppins"/>
                </a:rPr>
                <a:t>measurable</a:t>
              </a:r>
              <a:r>
                <a:rPr lang="en" sz="800">
                  <a:solidFill>
                    <a:srgbClr val="7F7F7F"/>
                  </a:solidFill>
                  <a:latin typeface="Poppins"/>
                  <a:ea typeface="Poppins"/>
                  <a:cs typeface="Poppins"/>
                  <a:sym typeface="Poppins"/>
                </a:rPr>
                <a:t> value provides plenty of raw meat for current and potential investors. </a:t>
              </a:r>
              <a:endParaRPr sz="1100"/>
            </a:p>
          </p:txBody>
        </p:sp>
        <p:sp>
          <p:nvSpPr>
            <p:cNvPr id="294" name="Google Shape;294;p37"/>
            <p:cNvSpPr txBox="1"/>
            <p:nvPr/>
          </p:nvSpPr>
          <p:spPr>
            <a:xfrm>
              <a:off x="2256093" y="3185361"/>
              <a:ext cx="4183200" cy="3180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1" lang="en" sz="1100">
                  <a:solidFill>
                    <a:schemeClr val="dk1"/>
                  </a:solidFill>
                  <a:latin typeface="Poppins"/>
                  <a:ea typeface="Poppins"/>
                  <a:cs typeface="Poppins"/>
                  <a:sym typeface="Poppins"/>
                </a:rPr>
                <a:t>COMPETITIVE ADVANTAGE </a:t>
              </a:r>
              <a:endParaRPr b="1" sz="1100">
                <a:solidFill>
                  <a:schemeClr val="dk1"/>
                </a:solidFill>
                <a:latin typeface="Poppins"/>
                <a:ea typeface="Poppins"/>
                <a:cs typeface="Poppins"/>
                <a:sym typeface="Poppins"/>
              </a:endParaRPr>
            </a:p>
          </p:txBody>
        </p:sp>
      </p:grpSp>
      <p:cxnSp>
        <p:nvCxnSpPr>
          <p:cNvPr id="295" name="Google Shape;295;p37"/>
          <p:cNvCxnSpPr/>
          <p:nvPr/>
        </p:nvCxnSpPr>
        <p:spPr>
          <a:xfrm flipH="1">
            <a:off x="-4134" y="2504988"/>
            <a:ext cx="890400" cy="3300"/>
          </a:xfrm>
          <a:prstGeom prst="straightConnector1">
            <a:avLst/>
          </a:prstGeom>
          <a:noFill/>
          <a:ln cap="flat" cmpd="sng" w="9525">
            <a:solidFill>
              <a:schemeClr val="accent5"/>
            </a:solidFill>
            <a:prstDash val="solid"/>
            <a:miter lim="800000"/>
            <a:headEnd len="sm" w="sm" type="none"/>
            <a:tailEnd len="sm" w="sm" type="none"/>
          </a:ln>
        </p:spPr>
      </p:cxnSp>
      <p:sp>
        <p:nvSpPr>
          <p:cNvPr id="296" name="Google Shape;296;p37"/>
          <p:cNvSpPr/>
          <p:nvPr/>
        </p:nvSpPr>
        <p:spPr>
          <a:xfrm>
            <a:off x="8196514" y="2459388"/>
            <a:ext cx="94500" cy="945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cxnSp>
        <p:nvCxnSpPr>
          <p:cNvPr id="297" name="Google Shape;297;p37"/>
          <p:cNvCxnSpPr/>
          <p:nvPr/>
        </p:nvCxnSpPr>
        <p:spPr>
          <a:xfrm flipH="1">
            <a:off x="8291025" y="3780485"/>
            <a:ext cx="843300" cy="900"/>
          </a:xfrm>
          <a:prstGeom prst="straightConnector1">
            <a:avLst/>
          </a:prstGeom>
          <a:noFill/>
          <a:ln cap="flat" cmpd="sng" w="9525">
            <a:solidFill>
              <a:schemeClr val="accent5"/>
            </a:solidFill>
            <a:prstDash val="solid"/>
            <a:miter lim="800000"/>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01" name="Shape 301"/>
        <p:cNvGrpSpPr/>
        <p:nvPr/>
      </p:nvGrpSpPr>
      <p:grpSpPr>
        <a:xfrm>
          <a:off x="0" y="0"/>
          <a:ext cx="0" cy="0"/>
          <a:chOff x="0" y="0"/>
          <a:chExt cx="0" cy="0"/>
        </a:xfrm>
      </p:grpSpPr>
      <p:sp>
        <p:nvSpPr>
          <p:cNvPr id="302" name="Google Shape;302;p38"/>
          <p:cNvSpPr txBox="1"/>
          <p:nvPr/>
        </p:nvSpPr>
        <p:spPr>
          <a:xfrm>
            <a:off x="717648" y="1071007"/>
            <a:ext cx="3722700" cy="6540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800">
                <a:solidFill>
                  <a:schemeClr val="lt1"/>
                </a:solidFill>
                <a:latin typeface="Poppins Thin"/>
                <a:ea typeface="Poppins Thin"/>
                <a:cs typeface="Poppins Thin"/>
                <a:sym typeface="Poppins Thin"/>
              </a:rPr>
              <a:t>Driving forward </a:t>
            </a:r>
            <a:endParaRPr b="0" i="0" sz="3800">
              <a:solidFill>
                <a:schemeClr val="lt1"/>
              </a:solidFill>
              <a:latin typeface="Poppins Thin"/>
              <a:ea typeface="Poppins Thin"/>
              <a:cs typeface="Poppins Thin"/>
              <a:sym typeface="Poppins Thin"/>
            </a:endParaRPr>
          </a:p>
        </p:txBody>
      </p:sp>
      <p:sp>
        <p:nvSpPr>
          <p:cNvPr id="303" name="Google Shape;303;p38"/>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lt1"/>
                </a:solidFill>
                <a:latin typeface="Poppins"/>
                <a:ea typeface="Poppins"/>
                <a:cs typeface="Poppins"/>
                <a:sym typeface="Poppins"/>
              </a:rPr>
              <a:t>Alex Longoria</a:t>
            </a:r>
            <a:endParaRPr sz="900">
              <a:solidFill>
                <a:schemeClr val="lt1"/>
              </a:solidFill>
              <a:latin typeface="Poppins"/>
              <a:ea typeface="Poppins"/>
              <a:cs typeface="Poppins"/>
              <a:sym typeface="Poppins"/>
            </a:endParaRPr>
          </a:p>
        </p:txBody>
      </p:sp>
      <p:cxnSp>
        <p:nvCxnSpPr>
          <p:cNvPr id="304" name="Google Shape;304;p38"/>
          <p:cNvCxnSpPr/>
          <p:nvPr/>
        </p:nvCxnSpPr>
        <p:spPr>
          <a:xfrm>
            <a:off x="791766" y="627048"/>
            <a:ext cx="7560600" cy="0"/>
          </a:xfrm>
          <a:prstGeom prst="straightConnector1">
            <a:avLst/>
          </a:prstGeom>
          <a:noFill/>
          <a:ln cap="flat" cmpd="sng" w="9525">
            <a:solidFill>
              <a:schemeClr val="lt1"/>
            </a:solidFill>
            <a:prstDash val="solid"/>
            <a:round/>
            <a:headEnd len="sm" w="sm" type="none"/>
            <a:tailEnd len="sm" w="sm" type="none"/>
          </a:ln>
        </p:spPr>
      </p:cxnSp>
      <p:sp>
        <p:nvSpPr>
          <p:cNvPr id="305" name="Google Shape;305;p38"/>
          <p:cNvSpPr txBox="1"/>
          <p:nvPr/>
        </p:nvSpPr>
        <p:spPr>
          <a:xfrm>
            <a:off x="717650" y="1745750"/>
            <a:ext cx="4033800" cy="8727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900">
                <a:solidFill>
                  <a:srgbClr val="7F7F7F"/>
                </a:solidFill>
                <a:latin typeface="Poppins"/>
                <a:ea typeface="Poppins"/>
                <a:cs typeface="Poppins"/>
                <a:sym typeface="Poppins"/>
              </a:rPr>
              <a:t>Tractian </a:t>
            </a:r>
            <a:r>
              <a:rPr b="1" lang="en" sz="900">
                <a:solidFill>
                  <a:srgbClr val="7F7F7F"/>
                </a:solidFill>
                <a:latin typeface="Poppins"/>
                <a:ea typeface="Poppins"/>
                <a:cs typeface="Poppins"/>
                <a:sym typeface="Poppins"/>
              </a:rPr>
              <a:t>needs </a:t>
            </a:r>
            <a:r>
              <a:rPr lang="en" sz="900">
                <a:solidFill>
                  <a:srgbClr val="7F7F7F"/>
                </a:solidFill>
                <a:latin typeface="Poppins"/>
                <a:ea typeface="Poppins"/>
                <a:cs typeface="Poppins"/>
                <a:sym typeface="Poppins"/>
              </a:rPr>
              <a:t>a Senior Investor Relations Analyst that can create and maintain the most reliable and effective communication assets, while also providing consistent, first-in-class client service. A successful IR team can help sustain and cultivate perceived value. </a:t>
            </a:r>
            <a:endParaRPr sz="900"/>
          </a:p>
        </p:txBody>
      </p:sp>
      <p:grpSp>
        <p:nvGrpSpPr>
          <p:cNvPr id="306" name="Google Shape;306;p38"/>
          <p:cNvGrpSpPr/>
          <p:nvPr/>
        </p:nvGrpSpPr>
        <p:grpSpPr>
          <a:xfrm>
            <a:off x="5240318" y="1304214"/>
            <a:ext cx="2666265" cy="3090600"/>
            <a:chOff x="6987091" y="1738952"/>
            <a:chExt cx="3555020" cy="4120800"/>
          </a:xfrm>
        </p:grpSpPr>
        <p:cxnSp>
          <p:nvCxnSpPr>
            <p:cNvPr id="307" name="Google Shape;307;p38"/>
            <p:cNvCxnSpPr/>
            <p:nvPr/>
          </p:nvCxnSpPr>
          <p:spPr>
            <a:xfrm>
              <a:off x="6987091" y="1738952"/>
              <a:ext cx="0" cy="4120800"/>
            </a:xfrm>
            <a:prstGeom prst="straightConnector1">
              <a:avLst/>
            </a:prstGeom>
            <a:noFill/>
            <a:ln cap="flat" cmpd="sng" w="9525">
              <a:solidFill>
                <a:schemeClr val="accent5"/>
              </a:solidFill>
              <a:prstDash val="solid"/>
              <a:miter lim="800000"/>
              <a:headEnd len="sm" w="sm" type="none"/>
              <a:tailEnd len="sm" w="sm" type="none"/>
            </a:ln>
          </p:spPr>
        </p:cxnSp>
        <p:grpSp>
          <p:nvGrpSpPr>
            <p:cNvPr id="308" name="Google Shape;308;p38"/>
            <p:cNvGrpSpPr/>
            <p:nvPr/>
          </p:nvGrpSpPr>
          <p:grpSpPr>
            <a:xfrm>
              <a:off x="7120010" y="2074392"/>
              <a:ext cx="3422101" cy="3746986"/>
              <a:chOff x="7120010" y="497775"/>
              <a:chExt cx="3422101" cy="3746986"/>
            </a:xfrm>
          </p:grpSpPr>
          <p:sp>
            <p:nvSpPr>
              <p:cNvPr id="309" name="Google Shape;309;p38"/>
              <p:cNvSpPr txBox="1"/>
              <p:nvPr/>
            </p:nvSpPr>
            <p:spPr>
              <a:xfrm>
                <a:off x="7120011" y="1434360"/>
                <a:ext cx="3422100" cy="28104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Quality stakeholder interface</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Quick and responsive</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Translates sensitive data for general audiences</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Designs appealing  decks and one-pagers</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Systemic thinker</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Cross-collaborates across teams and with senior leaders</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Exceeds operational needs and requirements to deliver qualitative development, visible in quantitative terms</a:t>
                </a:r>
                <a:endParaRPr sz="800">
                  <a:solidFill>
                    <a:schemeClr val="lt1"/>
                  </a:solidFill>
                  <a:latin typeface="Poppins"/>
                  <a:ea typeface="Poppins"/>
                  <a:cs typeface="Poppins"/>
                  <a:sym typeface="Poppins"/>
                </a:endParaRPr>
              </a:p>
            </p:txBody>
          </p:sp>
          <p:sp>
            <p:nvSpPr>
              <p:cNvPr id="310" name="Google Shape;310;p38"/>
              <p:cNvSpPr txBox="1"/>
              <p:nvPr/>
            </p:nvSpPr>
            <p:spPr>
              <a:xfrm>
                <a:off x="7120010" y="497775"/>
                <a:ext cx="3422100" cy="769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lt1"/>
                    </a:solidFill>
                    <a:latin typeface="Poppins"/>
                    <a:ea typeface="Poppins"/>
                    <a:cs typeface="Poppins"/>
                    <a:sym typeface="Poppins"/>
                  </a:rPr>
                  <a:t>Why not hire a professional with the right credentials and experience?</a:t>
                </a:r>
                <a:endParaRPr b="1" sz="1100">
                  <a:solidFill>
                    <a:schemeClr val="lt1"/>
                  </a:solidFill>
                  <a:latin typeface="Poppins"/>
                  <a:ea typeface="Poppins"/>
                  <a:cs typeface="Poppins"/>
                  <a:sym typeface="Poppins"/>
                </a:endParaRPr>
              </a:p>
            </p:txBody>
          </p:sp>
        </p:grpSp>
      </p:grpSp>
      <p:pic>
        <p:nvPicPr>
          <p:cNvPr id="311" name="Google Shape;311;p38" title="Points scored"/>
          <p:cNvPicPr preferRelativeResize="0"/>
          <p:nvPr/>
        </p:nvPicPr>
        <p:blipFill rotWithShape="1">
          <a:blip r:embed="rId3">
            <a:alphaModFix/>
          </a:blip>
          <a:srcRect b="0" l="0" r="10112" t="0"/>
          <a:stretch/>
        </p:blipFill>
        <p:spPr>
          <a:xfrm>
            <a:off x="1204975" y="2837514"/>
            <a:ext cx="3059151" cy="2104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15" name="Shape 315"/>
        <p:cNvGrpSpPr/>
        <p:nvPr/>
      </p:nvGrpSpPr>
      <p:grpSpPr>
        <a:xfrm>
          <a:off x="0" y="0"/>
          <a:ext cx="0" cy="0"/>
          <a:chOff x="0" y="0"/>
          <a:chExt cx="0" cy="0"/>
        </a:xfrm>
      </p:grpSpPr>
      <p:sp>
        <p:nvSpPr>
          <p:cNvPr id="316" name="Google Shape;316;p39"/>
          <p:cNvSpPr txBox="1"/>
          <p:nvPr/>
        </p:nvSpPr>
        <p:spPr>
          <a:xfrm>
            <a:off x="689373" y="757301"/>
            <a:ext cx="3722700" cy="9927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000">
                <a:solidFill>
                  <a:schemeClr val="lt1"/>
                </a:solidFill>
                <a:latin typeface="Poppins Thin"/>
                <a:ea typeface="Poppins Thin"/>
                <a:cs typeface="Poppins Thin"/>
                <a:sym typeface="Poppins Thin"/>
              </a:rPr>
              <a:t>What you can expect from me.</a:t>
            </a:r>
            <a:endParaRPr b="0" i="0" sz="3000">
              <a:solidFill>
                <a:schemeClr val="lt1"/>
              </a:solidFill>
              <a:latin typeface="Poppins Thin"/>
              <a:ea typeface="Poppins Thin"/>
              <a:cs typeface="Poppins Thin"/>
              <a:sym typeface="Poppins Thin"/>
            </a:endParaRPr>
          </a:p>
        </p:txBody>
      </p:sp>
      <p:sp>
        <p:nvSpPr>
          <p:cNvPr id="317" name="Google Shape;317;p39"/>
          <p:cNvSpPr/>
          <p:nvPr/>
        </p:nvSpPr>
        <p:spPr>
          <a:xfrm>
            <a:off x="5199475" y="1179749"/>
            <a:ext cx="2681100" cy="35052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18" name="Google Shape;318;p39"/>
          <p:cNvSpPr txBox="1"/>
          <p:nvPr/>
        </p:nvSpPr>
        <p:spPr>
          <a:xfrm>
            <a:off x="689373" y="1833088"/>
            <a:ext cx="3057300" cy="7158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1000">
                <a:solidFill>
                  <a:schemeClr val="lt1"/>
                </a:solidFill>
                <a:latin typeface="Poppins"/>
                <a:ea typeface="Poppins"/>
                <a:cs typeface="Poppins"/>
                <a:sym typeface="Poppins"/>
              </a:rPr>
              <a:t>Consistent and high-quality communications.  Identifying and confidently presenting value.</a:t>
            </a:r>
            <a:endParaRPr sz="1300"/>
          </a:p>
        </p:txBody>
      </p:sp>
      <p:sp>
        <p:nvSpPr>
          <p:cNvPr id="319" name="Google Shape;319;p39"/>
          <p:cNvSpPr txBox="1"/>
          <p:nvPr/>
        </p:nvSpPr>
        <p:spPr>
          <a:xfrm>
            <a:off x="689373" y="2655600"/>
            <a:ext cx="3057300" cy="21627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chemeClr val="lt1"/>
                </a:solidFill>
                <a:latin typeface="Poppins"/>
                <a:ea typeface="Poppins"/>
                <a:cs typeface="Poppins"/>
                <a:sym typeface="Poppins"/>
              </a:rPr>
              <a:t>My immediate goal is to provide a </a:t>
            </a:r>
            <a:r>
              <a:rPr lang="en" sz="800">
                <a:solidFill>
                  <a:schemeClr val="lt1"/>
                </a:solidFill>
                <a:latin typeface="Poppins"/>
                <a:ea typeface="Poppins"/>
                <a:cs typeface="Poppins"/>
                <a:sym typeface="Poppins"/>
              </a:rPr>
              <a:t>seamless transition and integration onto Tractian’s Finance Team to free valuable time and resources by getting a running start. My prior experience positions me well to shorten any learning curves.</a:t>
            </a:r>
            <a:endParaRPr sz="800">
              <a:solidFill>
                <a:schemeClr val="lt1"/>
              </a:solidFill>
              <a:latin typeface="Poppins"/>
              <a:ea typeface="Poppins"/>
              <a:cs typeface="Poppins"/>
              <a:sym typeface="Poppins"/>
            </a:endParaRPr>
          </a:p>
          <a:p>
            <a:pPr indent="0" lvl="0" marL="0" marR="0" rtl="0" algn="l">
              <a:lnSpc>
                <a:spcPct val="160000"/>
              </a:lnSpc>
              <a:spcBef>
                <a:spcPts val="0"/>
              </a:spcBef>
              <a:spcAft>
                <a:spcPts val="0"/>
              </a:spcAft>
              <a:buNone/>
            </a:pPr>
            <a:r>
              <a:t/>
            </a:r>
            <a:endParaRPr sz="800">
              <a:solidFill>
                <a:schemeClr val="lt1"/>
              </a:solidFill>
              <a:latin typeface="Poppins"/>
              <a:ea typeface="Poppins"/>
              <a:cs typeface="Poppins"/>
              <a:sym typeface="Poppins"/>
            </a:endParaRPr>
          </a:p>
          <a:p>
            <a:pPr indent="0" lvl="0" marL="0" marR="0" rtl="0" algn="l">
              <a:lnSpc>
                <a:spcPct val="160000"/>
              </a:lnSpc>
              <a:spcBef>
                <a:spcPts val="0"/>
              </a:spcBef>
              <a:spcAft>
                <a:spcPts val="0"/>
              </a:spcAft>
              <a:buNone/>
            </a:pPr>
            <a:r>
              <a:rPr lang="en" sz="800">
                <a:solidFill>
                  <a:schemeClr val="lt1"/>
                </a:solidFill>
                <a:latin typeface="Poppins"/>
                <a:ea typeface="Poppins"/>
                <a:cs typeface="Poppins"/>
                <a:sym typeface="Poppins"/>
              </a:rPr>
              <a:t>Creating trust and good relationships with leaders, all teams that are attached to necessary information channels, and investors is also a priority. Together, we can achieve my ultimate goal of sustaining and creating  value for Tractian.</a:t>
            </a:r>
            <a:endParaRPr sz="800">
              <a:solidFill>
                <a:schemeClr val="lt1"/>
              </a:solidFill>
              <a:latin typeface="Poppins"/>
              <a:ea typeface="Poppins"/>
              <a:cs typeface="Poppins"/>
              <a:sym typeface="Poppins"/>
            </a:endParaRPr>
          </a:p>
        </p:txBody>
      </p:sp>
      <p:sp>
        <p:nvSpPr>
          <p:cNvPr id="320" name="Google Shape;320;p39"/>
          <p:cNvSpPr txBox="1"/>
          <p:nvPr/>
        </p:nvSpPr>
        <p:spPr>
          <a:xfrm>
            <a:off x="5288726" y="1260000"/>
            <a:ext cx="2502600" cy="3344700"/>
          </a:xfrm>
          <a:prstGeom prst="rect">
            <a:avLst/>
          </a:prstGeom>
          <a:noFill/>
          <a:ln>
            <a:noFill/>
          </a:ln>
        </p:spPr>
        <p:txBody>
          <a:bodyPr anchorCtr="0" anchor="t" bIns="34275" lIns="68575" spcFirstLastPara="1" rIns="68575" wrap="square" tIns="34275">
            <a:spAutoFit/>
          </a:bodyPr>
          <a:lstStyle/>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Understand Tractian’s story and its direction.</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Know the numbers: horizontal, vertical, and comparative analyses.</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Provide excellent and welcoming client service.</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Maintain a tight communications calendar.</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Provide responsive and transparent communications to stakeholders that are growth and asset-forward. </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Manage a repository of commonly reported information and written content.</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Provide a throughline over time to support the growth of Tractian’s investor relations functions as it grows and possibly prepares for an IPO.</a:t>
            </a:r>
            <a:endParaRPr sz="800">
              <a:solidFill>
                <a:schemeClr val="lt1"/>
              </a:solidFill>
              <a:latin typeface="Poppins"/>
              <a:ea typeface="Poppins"/>
              <a:cs typeface="Poppins"/>
              <a:sym typeface="Poppins"/>
            </a:endParaRPr>
          </a:p>
        </p:txBody>
      </p:sp>
      <p:sp>
        <p:nvSpPr>
          <p:cNvPr id="321" name="Google Shape;321;p39"/>
          <p:cNvSpPr/>
          <p:nvPr/>
        </p:nvSpPr>
        <p:spPr>
          <a:xfrm>
            <a:off x="3772000" y="2755300"/>
            <a:ext cx="1188000" cy="1188600"/>
          </a:xfrm>
          <a:prstGeom prst="ellipse">
            <a:avLst/>
          </a:prstGeom>
          <a:solidFill>
            <a:schemeClr val="accent4"/>
          </a:solidFill>
          <a:ln>
            <a:noFill/>
          </a:ln>
        </p:spPr>
        <p:txBody>
          <a:bodyPr anchorCtr="0" anchor="ctr" bIns="84375" lIns="84375" spcFirstLastPara="1" rIns="84375" wrap="square" tIns="84375">
            <a:noAutofit/>
          </a:bodyPr>
          <a:lstStyle/>
          <a:p>
            <a:pPr indent="0" lvl="0" marL="0" marR="0" rtl="0" algn="l">
              <a:spcBef>
                <a:spcPts val="0"/>
              </a:spcBef>
              <a:spcAft>
                <a:spcPts val="0"/>
              </a:spcAft>
              <a:buNone/>
            </a:pPr>
            <a:r>
              <a:t/>
            </a:r>
            <a:endParaRPr sz="1660">
              <a:solidFill>
                <a:schemeClr val="lt1"/>
              </a:solidFill>
              <a:latin typeface="Poppins"/>
              <a:ea typeface="Poppins"/>
              <a:cs typeface="Poppins"/>
              <a:sym typeface="Poppins"/>
            </a:endParaRPr>
          </a:p>
        </p:txBody>
      </p:sp>
      <p:sp>
        <p:nvSpPr>
          <p:cNvPr id="322" name="Google Shape;322;p39"/>
          <p:cNvSpPr txBox="1"/>
          <p:nvPr/>
        </p:nvSpPr>
        <p:spPr>
          <a:xfrm>
            <a:off x="779018"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lt1"/>
                </a:solidFill>
                <a:latin typeface="Poppins"/>
                <a:ea typeface="Poppins"/>
                <a:cs typeface="Poppins"/>
                <a:sym typeface="Poppins"/>
              </a:rPr>
              <a:t>Alex Longoria</a:t>
            </a:r>
            <a:endParaRPr sz="900">
              <a:solidFill>
                <a:schemeClr val="lt1"/>
              </a:solidFill>
              <a:latin typeface="Poppins"/>
              <a:ea typeface="Poppins"/>
              <a:cs typeface="Poppins"/>
              <a:sym typeface="Poppins"/>
            </a:endParaRPr>
          </a:p>
        </p:txBody>
      </p:sp>
      <p:cxnSp>
        <p:nvCxnSpPr>
          <p:cNvPr id="323" name="Google Shape;323;p39"/>
          <p:cNvCxnSpPr/>
          <p:nvPr/>
        </p:nvCxnSpPr>
        <p:spPr>
          <a:xfrm>
            <a:off x="770793" y="627048"/>
            <a:ext cx="7587000" cy="0"/>
          </a:xfrm>
          <a:prstGeom prst="straightConnector1">
            <a:avLst/>
          </a:prstGeom>
          <a:noFill/>
          <a:ln cap="flat" cmpd="sng" w="9525">
            <a:solidFill>
              <a:schemeClr val="lt1"/>
            </a:solidFill>
            <a:prstDash val="solid"/>
            <a:round/>
            <a:headEnd len="sm" w="sm" type="none"/>
            <a:tailEnd len="sm" w="sm" type="none"/>
          </a:ln>
        </p:spPr>
      </p:cxnSp>
      <p:grpSp>
        <p:nvGrpSpPr>
          <p:cNvPr id="324" name="Google Shape;324;p39"/>
          <p:cNvGrpSpPr/>
          <p:nvPr/>
        </p:nvGrpSpPr>
        <p:grpSpPr>
          <a:xfrm>
            <a:off x="3964000" y="3032098"/>
            <a:ext cx="725452" cy="623902"/>
            <a:chOff x="3712000" y="3848098"/>
            <a:chExt cx="725452" cy="623902"/>
          </a:xfrm>
        </p:grpSpPr>
        <p:cxnSp>
          <p:nvCxnSpPr>
            <p:cNvPr id="325" name="Google Shape;325;p39"/>
            <p:cNvCxnSpPr/>
            <p:nvPr/>
          </p:nvCxnSpPr>
          <p:spPr>
            <a:xfrm flipH="1" rot="10800000">
              <a:off x="3712000" y="4077500"/>
              <a:ext cx="332700" cy="394500"/>
            </a:xfrm>
            <a:prstGeom prst="straightConnector1">
              <a:avLst/>
            </a:prstGeom>
            <a:noFill/>
            <a:ln cap="flat" cmpd="sng" w="38100">
              <a:solidFill>
                <a:schemeClr val="lt1"/>
              </a:solidFill>
              <a:prstDash val="solid"/>
              <a:round/>
              <a:headEnd len="med" w="med" type="none"/>
              <a:tailEnd len="med" w="med" type="none"/>
            </a:ln>
          </p:spPr>
        </p:cxnSp>
        <p:cxnSp>
          <p:nvCxnSpPr>
            <p:cNvPr id="326" name="Google Shape;326;p39"/>
            <p:cNvCxnSpPr/>
            <p:nvPr/>
          </p:nvCxnSpPr>
          <p:spPr>
            <a:xfrm>
              <a:off x="4039152" y="4085098"/>
              <a:ext cx="176700" cy="27000"/>
            </a:xfrm>
            <a:prstGeom prst="straightConnector1">
              <a:avLst/>
            </a:prstGeom>
            <a:noFill/>
            <a:ln cap="flat" cmpd="sng" w="38100">
              <a:solidFill>
                <a:schemeClr val="lt1"/>
              </a:solidFill>
              <a:prstDash val="solid"/>
              <a:round/>
              <a:headEnd len="med" w="med" type="none"/>
              <a:tailEnd len="med" w="med" type="none"/>
            </a:ln>
          </p:spPr>
        </p:cxnSp>
        <p:cxnSp>
          <p:nvCxnSpPr>
            <p:cNvPr id="327" name="Google Shape;327;p39"/>
            <p:cNvCxnSpPr/>
            <p:nvPr/>
          </p:nvCxnSpPr>
          <p:spPr>
            <a:xfrm flipH="1" rot="10800000">
              <a:off x="4203852" y="3848098"/>
              <a:ext cx="216000" cy="269400"/>
            </a:xfrm>
            <a:prstGeom prst="straightConnector1">
              <a:avLst/>
            </a:prstGeom>
            <a:noFill/>
            <a:ln cap="flat" cmpd="sng" w="38100">
              <a:solidFill>
                <a:schemeClr val="lt1"/>
              </a:solidFill>
              <a:prstDash val="solid"/>
              <a:round/>
              <a:headEnd len="med" w="med" type="none"/>
              <a:tailEnd len="med" w="med" type="none"/>
            </a:ln>
          </p:spPr>
        </p:cxnSp>
        <p:cxnSp>
          <p:nvCxnSpPr>
            <p:cNvPr id="328" name="Google Shape;328;p39"/>
            <p:cNvCxnSpPr/>
            <p:nvPr/>
          </p:nvCxnSpPr>
          <p:spPr>
            <a:xfrm>
              <a:off x="4416002" y="3849898"/>
              <a:ext cx="3900" cy="166200"/>
            </a:xfrm>
            <a:prstGeom prst="straightConnector1">
              <a:avLst/>
            </a:prstGeom>
            <a:noFill/>
            <a:ln cap="flat" cmpd="sng" w="38100">
              <a:solidFill>
                <a:schemeClr val="lt1"/>
              </a:solidFill>
              <a:prstDash val="solid"/>
              <a:round/>
              <a:headEnd len="med" w="med" type="none"/>
              <a:tailEnd len="med" w="med" type="none"/>
            </a:ln>
          </p:spPr>
        </p:cxnSp>
        <p:cxnSp>
          <p:nvCxnSpPr>
            <p:cNvPr id="329" name="Google Shape;329;p39"/>
            <p:cNvCxnSpPr/>
            <p:nvPr/>
          </p:nvCxnSpPr>
          <p:spPr>
            <a:xfrm rot="5400000">
              <a:off x="4352402" y="3774298"/>
              <a:ext cx="3900" cy="166200"/>
            </a:xfrm>
            <a:prstGeom prst="straightConnector1">
              <a:avLst/>
            </a:prstGeom>
            <a:noFill/>
            <a:ln cap="flat" cmpd="sng" w="38100">
              <a:solidFill>
                <a:schemeClr val="lt1"/>
              </a:solidFill>
              <a:prstDash val="solid"/>
              <a:round/>
              <a:headEnd len="med" w="med" type="none"/>
              <a:tailEnd len="med" w="med" type="non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33" name="Shape 333"/>
        <p:cNvGrpSpPr/>
        <p:nvPr/>
      </p:nvGrpSpPr>
      <p:grpSpPr>
        <a:xfrm>
          <a:off x="0" y="0"/>
          <a:ext cx="0" cy="0"/>
          <a:chOff x="0" y="0"/>
          <a:chExt cx="0" cy="0"/>
        </a:xfrm>
      </p:grpSpPr>
      <p:sp>
        <p:nvSpPr>
          <p:cNvPr id="334" name="Google Shape;334;p40"/>
          <p:cNvSpPr/>
          <p:nvPr/>
        </p:nvSpPr>
        <p:spPr>
          <a:xfrm rot="5400000">
            <a:off x="362344" y="1419554"/>
            <a:ext cx="1352400" cy="1352400"/>
          </a:xfrm>
          <a:prstGeom prst="ellipse">
            <a:avLst/>
          </a:prstGeom>
          <a:solidFill>
            <a:srgbClr val="003ABE"/>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335" name="Google Shape;335;p40"/>
          <p:cNvSpPr txBox="1"/>
          <p:nvPr/>
        </p:nvSpPr>
        <p:spPr>
          <a:xfrm>
            <a:off x="967106" y="1326090"/>
            <a:ext cx="2859300" cy="15393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5000">
                <a:solidFill>
                  <a:schemeClr val="lt1"/>
                </a:solidFill>
                <a:latin typeface="Poppins Thin"/>
                <a:ea typeface="Poppins Thin"/>
                <a:cs typeface="Poppins Thin"/>
                <a:sym typeface="Poppins Thin"/>
              </a:rPr>
              <a:t>Sample Work</a:t>
            </a:r>
            <a:endParaRPr sz="5000">
              <a:solidFill>
                <a:schemeClr val="lt1"/>
              </a:solidFill>
              <a:latin typeface="Poppins Thin"/>
              <a:ea typeface="Poppins Thin"/>
              <a:cs typeface="Poppins Thin"/>
              <a:sym typeface="Poppins Thin"/>
            </a:endParaRPr>
          </a:p>
        </p:txBody>
      </p:sp>
      <p:sp>
        <p:nvSpPr>
          <p:cNvPr id="336" name="Google Shape;336;p40"/>
          <p:cNvSpPr txBox="1"/>
          <p:nvPr/>
        </p:nvSpPr>
        <p:spPr>
          <a:xfrm>
            <a:off x="779018"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lt1"/>
                </a:solidFill>
                <a:latin typeface="Poppins"/>
                <a:ea typeface="Poppins"/>
                <a:cs typeface="Poppins"/>
                <a:sym typeface="Poppins"/>
              </a:rPr>
              <a:t>Alex Longoria</a:t>
            </a:r>
            <a:endParaRPr sz="900">
              <a:solidFill>
                <a:schemeClr val="lt1"/>
              </a:solidFill>
              <a:latin typeface="Poppins"/>
              <a:ea typeface="Poppins"/>
              <a:cs typeface="Poppins"/>
              <a:sym typeface="Poppins"/>
            </a:endParaRPr>
          </a:p>
        </p:txBody>
      </p:sp>
      <p:cxnSp>
        <p:nvCxnSpPr>
          <p:cNvPr id="337" name="Google Shape;337;p40"/>
          <p:cNvCxnSpPr/>
          <p:nvPr/>
        </p:nvCxnSpPr>
        <p:spPr>
          <a:xfrm>
            <a:off x="770793" y="627048"/>
            <a:ext cx="7587000" cy="0"/>
          </a:xfrm>
          <a:prstGeom prst="straightConnector1">
            <a:avLst/>
          </a:prstGeom>
          <a:noFill/>
          <a:ln cap="flat" cmpd="sng" w="9525">
            <a:solidFill>
              <a:schemeClr val="lt1"/>
            </a:solidFill>
            <a:prstDash val="solid"/>
            <a:round/>
            <a:headEnd len="sm" w="sm" type="none"/>
            <a:tailEnd len="sm" w="sm" type="none"/>
          </a:ln>
        </p:spPr>
      </p:cxnSp>
      <p:sp>
        <p:nvSpPr>
          <p:cNvPr id="338" name="Google Shape;338;p40"/>
          <p:cNvSpPr/>
          <p:nvPr/>
        </p:nvSpPr>
        <p:spPr>
          <a:xfrm>
            <a:off x="5803976" y="1494476"/>
            <a:ext cx="2548258" cy="1634395"/>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39" name="Google Shape;339;p40"/>
          <p:cNvSpPr/>
          <p:nvPr/>
        </p:nvSpPr>
        <p:spPr>
          <a:xfrm>
            <a:off x="5227852" y="3195095"/>
            <a:ext cx="3124500" cy="19485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40" name="Google Shape;340;p40"/>
          <p:cNvSpPr/>
          <p:nvPr/>
        </p:nvSpPr>
        <p:spPr>
          <a:xfrm>
            <a:off x="2240420" y="3195095"/>
            <a:ext cx="2921133" cy="1948406"/>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41" name="Google Shape;341;p40"/>
          <p:cNvSpPr/>
          <p:nvPr/>
        </p:nvSpPr>
        <p:spPr>
          <a:xfrm>
            <a:off x="3826400" y="921896"/>
            <a:ext cx="1910031" cy="2206975"/>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42" name="Google Shape;342;p40"/>
          <p:cNvSpPr txBox="1"/>
          <p:nvPr/>
        </p:nvSpPr>
        <p:spPr>
          <a:xfrm>
            <a:off x="5900326" y="953450"/>
            <a:ext cx="2606400" cy="4095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50">
                <a:solidFill>
                  <a:schemeClr val="lt1"/>
                </a:solidFill>
                <a:latin typeface="Poppins"/>
                <a:ea typeface="Poppins"/>
                <a:cs typeface="Poppins"/>
                <a:sym typeface="Poppins"/>
              </a:rPr>
              <a:t>Take a closer look at some of my shareable work from other roles on my </a:t>
            </a:r>
            <a:r>
              <a:rPr b="1" lang="en" sz="850" u="sng">
                <a:solidFill>
                  <a:schemeClr val="hlink"/>
                </a:solidFill>
                <a:latin typeface="Poppins"/>
                <a:ea typeface="Poppins"/>
                <a:cs typeface="Poppins"/>
                <a:sym typeface="Poppins"/>
                <a:hlinkClick r:id="rId3"/>
              </a:rPr>
              <a:t>GitHub</a:t>
            </a:r>
            <a:r>
              <a:rPr lang="en" sz="850">
                <a:solidFill>
                  <a:schemeClr val="lt1"/>
                </a:solidFill>
                <a:latin typeface="Poppins"/>
                <a:ea typeface="Poppins"/>
                <a:cs typeface="Poppins"/>
                <a:sym typeface="Poppins"/>
              </a:rPr>
              <a:t>!</a:t>
            </a:r>
            <a:endParaRPr sz="850"/>
          </a:p>
        </p:txBody>
      </p:sp>
      <p:sp>
        <p:nvSpPr>
          <p:cNvPr id="343" name="Google Shape;343;p40"/>
          <p:cNvSpPr txBox="1"/>
          <p:nvPr/>
        </p:nvSpPr>
        <p:spPr>
          <a:xfrm>
            <a:off x="182075" y="2931100"/>
            <a:ext cx="1910100" cy="2162700"/>
          </a:xfrm>
          <a:prstGeom prst="rect">
            <a:avLst/>
          </a:prstGeom>
          <a:noFill/>
          <a:ln>
            <a:noFill/>
          </a:ln>
        </p:spPr>
        <p:txBody>
          <a:bodyPr anchorCtr="0" anchor="t" bIns="34275" lIns="68575" spcFirstLastPara="1" rIns="68575" wrap="square" tIns="34275">
            <a:spAutoFit/>
          </a:bodyPr>
          <a:lstStyle/>
          <a:p>
            <a:pPr indent="0" lvl="0" marL="0" marR="0" rtl="0" algn="r">
              <a:lnSpc>
                <a:spcPct val="160000"/>
              </a:lnSpc>
              <a:spcBef>
                <a:spcPts val="0"/>
              </a:spcBef>
              <a:spcAft>
                <a:spcPts val="0"/>
              </a:spcAft>
              <a:buNone/>
            </a:pPr>
            <a:r>
              <a:rPr lang="en" sz="800">
                <a:solidFill>
                  <a:schemeClr val="lt1"/>
                </a:solidFill>
                <a:latin typeface="Poppins"/>
                <a:ea typeface="Poppins"/>
                <a:cs typeface="Poppins"/>
                <a:sym typeface="Poppins"/>
              </a:rPr>
              <a:t>This </a:t>
            </a:r>
            <a:r>
              <a:rPr lang="en" sz="800" u="sng">
                <a:solidFill>
                  <a:schemeClr val="hlink"/>
                </a:solidFill>
                <a:latin typeface="Poppins"/>
                <a:ea typeface="Poppins"/>
                <a:cs typeface="Poppins"/>
                <a:sym typeface="Poppins"/>
                <a:hlinkClick r:id="rId4"/>
              </a:rPr>
              <a:t>design and writing project</a:t>
            </a:r>
            <a:r>
              <a:rPr lang="en" sz="800">
                <a:solidFill>
                  <a:schemeClr val="lt1"/>
                </a:solidFill>
                <a:latin typeface="Poppins"/>
                <a:ea typeface="Poppins"/>
                <a:cs typeface="Poppins"/>
                <a:sym typeface="Poppins"/>
              </a:rPr>
              <a:t> was launched by me when my Chief Diversity Officer and Co-President wanted an updated newsletter that we could share sensitive but important initiatives  with internal stakeholders and external audiences. This document served as the foundation for all presentations, one-pagers, and web content.</a:t>
            </a:r>
            <a:endParaRPr sz="1100"/>
          </a:p>
        </p:txBody>
      </p:sp>
      <p:pic>
        <p:nvPicPr>
          <p:cNvPr id="344" name="Google Shape;344;p40" title="Screenshot 2025-10-10 145714.png"/>
          <p:cNvPicPr preferRelativeResize="0"/>
          <p:nvPr>
            <p:ph idx="2" type="pic"/>
          </p:nvPr>
        </p:nvPicPr>
        <p:blipFill rotWithShape="1">
          <a:blip r:embed="rId5">
            <a:alphaModFix/>
          </a:blip>
          <a:srcRect b="17501" l="0" r="0" t="15849"/>
          <a:stretch/>
        </p:blipFill>
        <p:spPr>
          <a:xfrm>
            <a:off x="2240420" y="3195095"/>
            <a:ext cx="2921132" cy="1948404"/>
          </a:xfrm>
          <a:prstGeom prst="rect">
            <a:avLst/>
          </a:prstGeom>
          <a:noFill/>
          <a:ln>
            <a:noFill/>
          </a:ln>
        </p:spPr>
      </p:pic>
      <p:pic>
        <p:nvPicPr>
          <p:cNvPr id="345" name="Google Shape;345;p40" title="Screenshot 2025-10-10 150131.png"/>
          <p:cNvPicPr preferRelativeResize="0"/>
          <p:nvPr>
            <p:ph idx="3" type="pic"/>
          </p:nvPr>
        </p:nvPicPr>
        <p:blipFill rotWithShape="1">
          <a:blip r:embed="rId6">
            <a:alphaModFix/>
          </a:blip>
          <a:srcRect b="18386" l="0" r="0" t="18386"/>
          <a:stretch/>
        </p:blipFill>
        <p:spPr>
          <a:xfrm>
            <a:off x="5227852" y="3195095"/>
            <a:ext cx="3124385" cy="1948405"/>
          </a:xfrm>
          <a:prstGeom prst="rect">
            <a:avLst/>
          </a:prstGeom>
          <a:noFill/>
          <a:ln>
            <a:noFill/>
          </a:ln>
        </p:spPr>
      </p:pic>
      <p:pic>
        <p:nvPicPr>
          <p:cNvPr id="346" name="Google Shape;346;p40" title="Screenshot 2025-10-10 145646.png"/>
          <p:cNvPicPr preferRelativeResize="0"/>
          <p:nvPr>
            <p:ph idx="4" type="pic"/>
          </p:nvPr>
        </p:nvPicPr>
        <p:blipFill rotWithShape="1">
          <a:blip r:embed="rId7">
            <a:alphaModFix/>
          </a:blip>
          <a:srcRect b="33813" l="0" r="0" t="2145"/>
          <a:stretch/>
        </p:blipFill>
        <p:spPr>
          <a:xfrm>
            <a:off x="5803977" y="1494476"/>
            <a:ext cx="2548256" cy="1634394"/>
          </a:xfrm>
          <a:prstGeom prst="rect">
            <a:avLst/>
          </a:prstGeom>
          <a:noFill/>
          <a:ln>
            <a:noFill/>
          </a:ln>
        </p:spPr>
      </p:pic>
      <p:pic>
        <p:nvPicPr>
          <p:cNvPr id="347" name="Google Shape;347;p40" title="Screenshot 2025-10-10 145544.png"/>
          <p:cNvPicPr preferRelativeResize="0"/>
          <p:nvPr>
            <p:ph idx="5" type="pic"/>
          </p:nvPr>
        </p:nvPicPr>
        <p:blipFill rotWithShape="1">
          <a:blip r:embed="rId8">
            <a:alphaModFix/>
          </a:blip>
          <a:srcRect b="0" l="6926" r="6918" t="0"/>
          <a:stretch/>
        </p:blipFill>
        <p:spPr>
          <a:xfrm>
            <a:off x="3826400" y="921895"/>
            <a:ext cx="1910030" cy="2206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Red Blue">
      <a:dk1>
        <a:srgbClr val="000000"/>
      </a:dk1>
      <a:lt1>
        <a:srgbClr val="FFFFFF"/>
      </a:lt1>
      <a:dk2>
        <a:srgbClr val="374557"/>
      </a:dk2>
      <a:lt2>
        <a:srgbClr val="E7E6E6"/>
      </a:lt2>
      <a:accent1>
        <a:srgbClr val="001C2E"/>
      </a:accent1>
      <a:accent2>
        <a:srgbClr val="E2372A"/>
      </a:accent2>
      <a:accent3>
        <a:srgbClr val="014D7A"/>
      </a:accent3>
      <a:accent4>
        <a:srgbClr val="EF464C"/>
      </a:accent4>
      <a:accent5>
        <a:srgbClr val="0057FF"/>
      </a:accent5>
      <a:accent6>
        <a:srgbClr val="FE004F"/>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